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0" r:id="rId5"/>
    <p:sldId id="284" r:id="rId6"/>
    <p:sldId id="286" r:id="rId7"/>
    <p:sldId id="285" r:id="rId8"/>
    <p:sldId id="281" r:id="rId9"/>
    <p:sldId id="287" r:id="rId10"/>
    <p:sldId id="288" r:id="rId11"/>
    <p:sldId id="280" r:id="rId12"/>
    <p:sldId id="282" r:id="rId13"/>
    <p:sldId id="289" r:id="rId14"/>
    <p:sldId id="292" r:id="rId15"/>
    <p:sldId id="290" r:id="rId16"/>
    <p:sldId id="301" r:id="rId17"/>
    <p:sldId id="293" r:id="rId18"/>
    <p:sldId id="306" r:id="rId19"/>
    <p:sldId id="294" r:id="rId20"/>
    <p:sldId id="295" r:id="rId21"/>
    <p:sldId id="307" r:id="rId22"/>
    <p:sldId id="296" r:id="rId23"/>
    <p:sldId id="297" r:id="rId24"/>
    <p:sldId id="298" r:id="rId25"/>
    <p:sldId id="299" r:id="rId26"/>
    <p:sldId id="300" r:id="rId27"/>
    <p:sldId id="303" r:id="rId28"/>
    <p:sldId id="302" r:id="rId29"/>
    <p:sldId id="283" r:id="rId30"/>
    <p:sldId id="308" r:id="rId31"/>
    <p:sldId id="309" r:id="rId32"/>
    <p:sldId id="310" r:id="rId33"/>
    <p:sldId id="311" r:id="rId34"/>
  </p:sldIdLst>
  <p:sldSz cx="18288000" cy="10287000"/>
  <p:notesSz cx="10287000" cy="18288000"/>
  <p:embeddedFontLst>
    <p:embeddedFont>
      <p:font typeface="G마켓 산스 TTF Light" panose="02000000000000000000" pitchFamily="2" charset="-127"/>
      <p:regular r:id="rId36"/>
    </p:embeddedFont>
    <p:embeddedFont>
      <p:font typeface="G마켓 산스 TTF Medium" panose="02000000000000000000" pitchFamily="2" charset="-127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Y콤퓨타체" panose="02000500040000000000" pitchFamily="2" charset="-127"/>
      <p:regular r:id="rId42"/>
    </p:embeddedFont>
    <p:embeddedFont>
      <p:font typeface="나눔스퀘어라운드 ExtraBold" panose="020B0600000101010101" pitchFamily="50" charset="-127"/>
      <p:bold r:id="rId43"/>
    </p:embeddedFont>
    <p:embeddedFont>
      <p:font typeface="나눔스퀘어라운드 Regular" panose="020B0600000101010101" pitchFamily="50" charset="-127"/>
      <p:regular r:id="rId44"/>
    </p:embeddedFont>
    <p:embeddedFont>
      <p:font typeface="레시피코리아 Medium" panose="02020603020101020101" pitchFamily="18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서평원 꺾깎체 TTF" panose="020B0600000101010101" pitchFamily="50" charset="-127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D573"/>
    <a:srgbClr val="4250A0"/>
    <a:srgbClr val="C9EFC9"/>
    <a:srgbClr val="EEEEEE"/>
    <a:srgbClr val="FFFFFF"/>
    <a:srgbClr val="CCD0EA"/>
    <a:srgbClr val="98A1D4"/>
    <a:srgbClr val="F7F7F7"/>
    <a:srgbClr val="35407F"/>
    <a:srgbClr val="EEEA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4" autoAdjust="0"/>
    <p:restoredTop sz="92147" autoAdjust="0"/>
  </p:normalViewPr>
  <p:slideViewPr>
    <p:cSldViewPr>
      <p:cViewPr varScale="1">
        <p:scale>
          <a:sx n="51" d="100"/>
          <a:sy n="51" d="100"/>
        </p:scale>
        <p:origin x="941" y="29"/>
      </p:cViewPr>
      <p:guideLst>
        <p:guide orient="horz" pos="3240"/>
        <p:guide pos="57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CECA7-98E9-4CCF-9AE3-0A13F5C03267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24424-3C29-42C6-B8F7-D41E3796D5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624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4424-3C29-42C6-B8F7-D41E3796D5D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733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4424-3C29-42C6-B8F7-D41E3796D5D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9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4424-3C29-42C6-B8F7-D41E3796D5D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589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4424-3C29-42C6-B8F7-D41E3796D5D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624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4424-3C29-42C6-B8F7-D41E3796D5D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149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4424-3C29-42C6-B8F7-D41E3796D5D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997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4424-3C29-42C6-B8F7-D41E3796D5D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88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4424-3C29-42C6-B8F7-D41E3796D5D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30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4424-3C29-42C6-B8F7-D41E3796D5D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191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4424-3C29-42C6-B8F7-D41E3796D5D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195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4424-3C29-42C6-B8F7-D41E3796D5D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626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4424-3C29-42C6-B8F7-D41E3796D5D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570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4424-3C29-42C6-B8F7-D41E3796D5D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866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4424-3C29-42C6-B8F7-D41E3796D5D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3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4424-3C29-42C6-B8F7-D41E3796D5D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220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4424-3C29-42C6-B8F7-D41E3796D5D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211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4424-3C29-42C6-B8F7-D41E3796D5D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35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4424-3C29-42C6-B8F7-D41E3796D5D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616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4424-3C29-42C6-B8F7-D41E3796D5D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971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4424-3C29-42C6-B8F7-D41E3796D5D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24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96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25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0" y="1869395"/>
            <a:ext cx="18793347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600" spc="300" dirty="0">
                <a:solidFill>
                  <a:srgbClr val="FFFFFF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전기차 수요 증가에 따른</a:t>
            </a:r>
            <a:endParaRPr lang="en-US" altLang="ko-KR" sz="9600" spc="300" dirty="0">
              <a:solidFill>
                <a:srgbClr val="FFFFFF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  <a:p>
            <a:r>
              <a:rPr lang="ko-KR" altLang="en-US" sz="9600" spc="300" dirty="0">
                <a:solidFill>
                  <a:srgbClr val="FFFFFF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인프라 현황 분석</a:t>
            </a:r>
            <a:endParaRPr lang="en-US" altLang="ko-KR" sz="1400" spc="300" dirty="0"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A42FDE-016C-A3D7-D581-79D264C1815A}"/>
              </a:ext>
            </a:extLst>
          </p:cNvPr>
          <p:cNvGrpSpPr/>
          <p:nvPr/>
        </p:nvGrpSpPr>
        <p:grpSpPr>
          <a:xfrm>
            <a:off x="13030200" y="4094237"/>
            <a:ext cx="4537103" cy="2205248"/>
            <a:chOff x="5676891" y="3190875"/>
            <a:chExt cx="833446" cy="471487"/>
          </a:xfrm>
          <a:solidFill>
            <a:srgbClr val="73D573"/>
          </a:solidFill>
        </p:grpSpPr>
        <p:sp>
          <p:nvSpPr>
            <p:cNvPr id="6" name="그래픽 22" descr="전기차 단색으로 채워진">
              <a:extLst>
                <a:ext uri="{FF2B5EF4-FFF2-40B4-BE49-F238E27FC236}">
                  <a16:creationId xmlns:a16="http://schemas.microsoft.com/office/drawing/2014/main" id="{7C422397-FF03-BB2D-0F71-8CF859F24C5B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8" name="그래픽 22" descr="전기차 단색으로 채워진">
              <a:extLst>
                <a:ext uri="{FF2B5EF4-FFF2-40B4-BE49-F238E27FC236}">
                  <a16:creationId xmlns:a16="http://schemas.microsoft.com/office/drawing/2014/main" id="{21AD27E4-1405-CF02-CD88-28EBDBD599BC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그래픽 22" descr="전기차 단색으로 채워진">
              <a:extLst>
                <a:ext uri="{FF2B5EF4-FFF2-40B4-BE49-F238E27FC236}">
                  <a16:creationId xmlns:a16="http://schemas.microsoft.com/office/drawing/2014/main" id="{AA8A93F8-1ABA-BC66-A108-A01019A97386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9F2466-590A-A8A1-FFEC-49ECCAADAFA3}"/>
              </a:ext>
            </a:extLst>
          </p:cNvPr>
          <p:cNvSpPr/>
          <p:nvPr/>
        </p:nvSpPr>
        <p:spPr>
          <a:xfrm>
            <a:off x="-381000" y="6290693"/>
            <a:ext cx="19050000" cy="4330415"/>
          </a:xfrm>
          <a:prstGeom prst="rect">
            <a:avLst/>
          </a:prstGeom>
          <a:solidFill>
            <a:srgbClr val="73D573"/>
          </a:solidFill>
          <a:ln>
            <a:solidFill>
              <a:srgbClr val="73D5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800" dirty="0">
              <a:latin typeface="Y콤퓨타체" panose="02000500040000000000" pitchFamily="2" charset="-127"/>
              <a:ea typeface="Y콤퓨타체" panose="0200050004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1D2D6-7780-2097-3195-5BA52D4C7A60}"/>
              </a:ext>
            </a:extLst>
          </p:cNvPr>
          <p:cNvSpPr txBox="1"/>
          <p:nvPr/>
        </p:nvSpPr>
        <p:spPr>
          <a:xfrm>
            <a:off x="10728535" y="7384219"/>
            <a:ext cx="35461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rgbClr val="FFFFFF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Team 3</a:t>
            </a:r>
            <a:endParaRPr lang="ko-KR" altLang="en-US" sz="8000" b="1" dirty="0">
              <a:solidFill>
                <a:srgbClr val="FFFFFF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  <a:p>
            <a:endParaRPr lang="ko-KR" altLang="en-US" sz="8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655 -0.00509 L 0.28845 -0.0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CA795-53A6-8EE9-A3CE-5C262A0EBD29}"/>
              </a:ext>
            </a:extLst>
          </p:cNvPr>
          <p:cNvSpPr/>
          <p:nvPr/>
        </p:nvSpPr>
        <p:spPr>
          <a:xfrm>
            <a:off x="0" y="-190500"/>
            <a:ext cx="855617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02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서론</a:t>
            </a:r>
          </a:p>
        </p:txBody>
      </p:sp>
      <p:sp>
        <p:nvSpPr>
          <p:cNvPr id="72" name="Object 2">
            <a:extLst>
              <a:ext uri="{FF2B5EF4-FFF2-40B4-BE49-F238E27FC236}">
                <a16:creationId xmlns:a16="http://schemas.microsoft.com/office/drawing/2014/main" id="{308106F3-97A1-C5DC-64FB-96F90C6FA3FF}"/>
              </a:ext>
            </a:extLst>
          </p:cNvPr>
          <p:cNvSpPr txBox="1"/>
          <p:nvPr/>
        </p:nvSpPr>
        <p:spPr>
          <a:xfrm>
            <a:off x="1067733" y="1535736"/>
            <a:ext cx="7029662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해외 전기차 인프라 현황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:a16="http://schemas.microsoft.com/office/drawing/2014/main" id="{8DC17979-972E-5805-82FD-66CD60F89F27}"/>
              </a:ext>
            </a:extLst>
          </p:cNvPr>
          <p:cNvSpPr txBox="1"/>
          <p:nvPr/>
        </p:nvSpPr>
        <p:spPr>
          <a:xfrm>
            <a:off x="1067733" y="986962"/>
            <a:ext cx="1992205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2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CB661E-A70D-1237-05D1-296D62E07330}"/>
              </a:ext>
            </a:extLst>
          </p:cNvPr>
          <p:cNvGrpSpPr/>
          <p:nvPr/>
        </p:nvGrpSpPr>
        <p:grpSpPr>
          <a:xfrm rot="5400000">
            <a:off x="-387034" y="4292272"/>
            <a:ext cx="1628033" cy="874120"/>
            <a:chOff x="5676891" y="3190875"/>
            <a:chExt cx="833446" cy="471487"/>
          </a:xfrm>
          <a:solidFill>
            <a:schemeClr val="bg1"/>
          </a:solidFill>
        </p:grpSpPr>
        <p:sp>
          <p:nvSpPr>
            <p:cNvPr id="7" name="그래픽 22" descr="전기차 단색으로 채워진">
              <a:extLst>
                <a:ext uri="{FF2B5EF4-FFF2-40B4-BE49-F238E27FC236}">
                  <a16:creationId xmlns:a16="http://schemas.microsoft.com/office/drawing/2014/main" id="{A08E37C6-2030-DE1D-7C09-57ED19734394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8" name="그래픽 22" descr="전기차 단색으로 채워진">
              <a:extLst>
                <a:ext uri="{FF2B5EF4-FFF2-40B4-BE49-F238E27FC236}">
                  <a16:creationId xmlns:a16="http://schemas.microsoft.com/office/drawing/2014/main" id="{2063B14F-03A6-8722-3BFA-BE3B782C9202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그래픽 22" descr="전기차 단색으로 채워진">
              <a:extLst>
                <a:ext uri="{FF2B5EF4-FFF2-40B4-BE49-F238E27FC236}">
                  <a16:creationId xmlns:a16="http://schemas.microsoft.com/office/drawing/2014/main" id="{CF30173D-3446-FD9C-6841-5AE13E8A600F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35BB59C-98E2-75A4-32D0-249A81DA3523}"/>
              </a:ext>
            </a:extLst>
          </p:cNvPr>
          <p:cNvCxnSpPr>
            <a:cxnSpLocks/>
          </p:cNvCxnSpPr>
          <p:nvPr/>
        </p:nvCxnSpPr>
        <p:spPr>
          <a:xfrm>
            <a:off x="1817556" y="1291590"/>
            <a:ext cx="2124146" cy="0"/>
          </a:xfrm>
          <a:prstGeom prst="line">
            <a:avLst/>
          </a:prstGeom>
          <a:ln w="38100" cmpd="sng">
            <a:solidFill>
              <a:srgbClr val="42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DBE6BFF-575C-1B65-ACBB-1A2EE4ACF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052" y="3042566"/>
            <a:ext cx="6426973" cy="43287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15148B7-52F5-4B57-25FB-2A1B6800F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038879"/>
            <a:ext cx="6424735" cy="4327200"/>
          </a:xfrm>
          <a:prstGeom prst="rect">
            <a:avLst/>
          </a:prstGeom>
        </p:spPr>
      </p:pic>
      <p:sp>
        <p:nvSpPr>
          <p:cNvPr id="4" name="Object 27">
            <a:extLst>
              <a:ext uri="{FF2B5EF4-FFF2-40B4-BE49-F238E27FC236}">
                <a16:creationId xmlns:a16="http://schemas.microsoft.com/office/drawing/2014/main" id="{E0B7FAAE-190D-E879-52E5-9CA6A7BC9562}"/>
              </a:ext>
            </a:extLst>
          </p:cNvPr>
          <p:cNvSpPr txBox="1"/>
          <p:nvPr/>
        </p:nvSpPr>
        <p:spPr>
          <a:xfrm>
            <a:off x="2465549" y="7722171"/>
            <a:ext cx="13712786" cy="1147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전기차 인프라 세계 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위인 </a:t>
            </a:r>
            <a:r>
              <a:rPr lang="ko-KR" altLang="en-US" sz="2400" dirty="0">
                <a:solidFill>
                  <a:srgbClr val="73D57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네덜란드의 </a:t>
            </a:r>
            <a:r>
              <a:rPr lang="en-US" altLang="ko-KR" sz="2400" dirty="0">
                <a:solidFill>
                  <a:srgbClr val="73D57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4.56</a:t>
            </a:r>
            <a:r>
              <a:rPr lang="ko-KR" altLang="en-US" sz="2400" dirty="0">
                <a:solidFill>
                  <a:srgbClr val="73D57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와 비교해도 </a:t>
            </a:r>
            <a:r>
              <a:rPr lang="ko-KR" altLang="en-US" sz="24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우리나라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인프라 환경이 우수함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한국의 전기차 보급은 비교적 늦었지만 전기차 수요 증가에 따라  충전 인프라도 잘 갖춰지고 있음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EDB8DF-5772-3963-1DB4-472CF34DB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0148" y="3988970"/>
            <a:ext cx="899238" cy="23090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3774DD-387D-3868-D7C9-122D7236A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148" y="3078129"/>
            <a:ext cx="830652" cy="40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56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59879" y="3714571"/>
            <a:ext cx="10779617" cy="120032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전기차 구매를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59879" y="5372100"/>
            <a:ext cx="10779617" cy="120032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망설이는 이유가 뭘까</a:t>
            </a:r>
            <a:r>
              <a:rPr lang="en-US" altLang="ko-KR" sz="7200" dirty="0">
                <a:solidFill>
                  <a:schemeClr val="bg1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?</a:t>
            </a:r>
            <a:endParaRPr lang="ko-KR" altLang="en-US" sz="7200" dirty="0">
              <a:solidFill>
                <a:schemeClr val="bg1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434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243B7C9-AB01-0C92-64DF-8F24D781F0E5}"/>
              </a:ext>
            </a:extLst>
          </p:cNvPr>
          <p:cNvSpPr/>
          <p:nvPr/>
        </p:nvSpPr>
        <p:spPr>
          <a:xfrm>
            <a:off x="-76200" y="-190500"/>
            <a:ext cx="8229600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2"/>
          <p:cNvSpPr txBox="1"/>
          <p:nvPr/>
        </p:nvSpPr>
        <p:spPr>
          <a:xfrm>
            <a:off x="457200" y="5382139"/>
            <a:ext cx="8686799" cy="63248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500" dirty="0">
                <a:solidFill>
                  <a:srgbClr val="4250A0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  <a:cs typeface="Jalnan OTF" pitchFamily="34" charset="0"/>
              </a:rPr>
              <a:t>03</a:t>
            </a:r>
            <a:endParaRPr lang="en-US" dirty="0">
              <a:solidFill>
                <a:srgbClr val="4250A0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3000" y="4064409"/>
            <a:ext cx="59436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6000" dirty="0">
                <a:solidFill>
                  <a:srgbClr val="FFFFFF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본론</a:t>
            </a:r>
            <a:endParaRPr lang="en-US" sz="2800" dirty="0"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97656" y="2853790"/>
            <a:ext cx="670934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S-Core Dream 6 Bold" pitchFamily="34" charset="0"/>
              </a:rPr>
              <a:t>3-1 </a:t>
            </a:r>
            <a:r>
              <a:rPr lang="ko-KR" altLang="en-US" sz="5400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S-Core Dream 6 Bold" pitchFamily="34" charset="0"/>
              </a:rPr>
              <a:t>데이터 </a:t>
            </a:r>
            <a:r>
              <a:rPr lang="ko-KR" altLang="en-US" sz="5400" dirty="0" err="1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S-Core Dream 6 Bold" pitchFamily="34" charset="0"/>
              </a:rPr>
              <a:t>전처리</a:t>
            </a:r>
            <a:endParaRPr lang="en-US" sz="4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1197656" y="2531090"/>
            <a:ext cx="3489293" cy="35800"/>
            <a:chOff x="12666667" y="7139714"/>
            <a:chExt cx="3489293" cy="358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7139714"/>
              <a:ext cx="3489293" cy="35800"/>
            </a:xfrm>
            <a:prstGeom prst="rect">
              <a:avLst/>
            </a:prstGeom>
          </p:spPr>
        </p:pic>
      </p:grpSp>
      <p:sp>
        <p:nvSpPr>
          <p:cNvPr id="7" name="Object 4">
            <a:extLst>
              <a:ext uri="{FF2B5EF4-FFF2-40B4-BE49-F238E27FC236}">
                <a16:creationId xmlns:a16="http://schemas.microsoft.com/office/drawing/2014/main" id="{6BD0370D-7D7A-DC57-7FD9-327F91A6CAF0}"/>
              </a:ext>
            </a:extLst>
          </p:cNvPr>
          <p:cNvSpPr txBox="1"/>
          <p:nvPr/>
        </p:nvSpPr>
        <p:spPr>
          <a:xfrm>
            <a:off x="11197656" y="4673660"/>
            <a:ext cx="670934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S-Core Dream 6 Bold" pitchFamily="34" charset="0"/>
              </a:rPr>
              <a:t>3-2 </a:t>
            </a:r>
            <a:r>
              <a:rPr lang="ko-KR" altLang="en-US" sz="5400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S-Core Dream 6 Bold" pitchFamily="34" charset="0"/>
              </a:rPr>
              <a:t>지역별 분석</a:t>
            </a:r>
            <a:endParaRPr lang="en-US" sz="4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CF208C59-38EA-6950-E87E-247E5F32D142}"/>
              </a:ext>
            </a:extLst>
          </p:cNvPr>
          <p:cNvSpPr txBox="1"/>
          <p:nvPr/>
        </p:nvSpPr>
        <p:spPr>
          <a:xfrm>
            <a:off x="11197656" y="6277570"/>
            <a:ext cx="670934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S-Core Dream 6 Bold" pitchFamily="34" charset="0"/>
              </a:rPr>
              <a:t>3-3 </a:t>
            </a:r>
            <a:r>
              <a:rPr lang="ko-KR" altLang="en-US" sz="5400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S-Core Dream 6 Bold" pitchFamily="34" charset="0"/>
              </a:rPr>
              <a:t>용도별 분석</a:t>
            </a:r>
            <a:endParaRPr lang="en-US" sz="4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B45A2FDB-D29E-5CD3-EE68-A77435D81E30}"/>
              </a:ext>
            </a:extLst>
          </p:cNvPr>
          <p:cNvGrpSpPr/>
          <p:nvPr/>
        </p:nvGrpSpPr>
        <p:grpSpPr>
          <a:xfrm>
            <a:off x="11173627" y="4192250"/>
            <a:ext cx="3489293" cy="35800"/>
            <a:chOff x="12666667" y="7139714"/>
            <a:chExt cx="3489293" cy="35800"/>
          </a:xfrm>
        </p:grpSpPr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FA82262E-96D6-2E58-67BB-D10D0E50D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7139714"/>
              <a:ext cx="3489293" cy="35800"/>
            </a:xfrm>
            <a:prstGeom prst="rect">
              <a:avLst/>
            </a:prstGeom>
          </p:spPr>
        </p:pic>
      </p:grp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5B61DBCF-F5AE-BAF1-7002-05ADBDCE3878}"/>
              </a:ext>
            </a:extLst>
          </p:cNvPr>
          <p:cNvGrpSpPr/>
          <p:nvPr/>
        </p:nvGrpSpPr>
        <p:grpSpPr>
          <a:xfrm>
            <a:off x="11163467" y="5866589"/>
            <a:ext cx="3489293" cy="35800"/>
            <a:chOff x="12666667" y="7139714"/>
            <a:chExt cx="3489293" cy="35800"/>
          </a:xfrm>
        </p:grpSpPr>
        <p:pic>
          <p:nvPicPr>
            <p:cNvPr id="14" name="Object 9">
              <a:extLst>
                <a:ext uri="{FF2B5EF4-FFF2-40B4-BE49-F238E27FC236}">
                  <a16:creationId xmlns:a16="http://schemas.microsoft.com/office/drawing/2014/main" id="{8F791872-9629-38D3-62B0-055ECC684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7139714"/>
              <a:ext cx="3489293" cy="3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2496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CA795-53A6-8EE9-A3CE-5C262A0EBD29}"/>
              </a:ext>
            </a:extLst>
          </p:cNvPr>
          <p:cNvSpPr/>
          <p:nvPr/>
        </p:nvSpPr>
        <p:spPr>
          <a:xfrm>
            <a:off x="0" y="-190500"/>
            <a:ext cx="855617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03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본론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전기차 충전 인프라 현황 분석</a:t>
            </a:r>
          </a:p>
        </p:txBody>
      </p:sp>
      <p:sp>
        <p:nvSpPr>
          <p:cNvPr id="72" name="Object 2">
            <a:extLst>
              <a:ext uri="{FF2B5EF4-FFF2-40B4-BE49-F238E27FC236}">
                <a16:creationId xmlns:a16="http://schemas.microsoft.com/office/drawing/2014/main" id="{308106F3-97A1-C5DC-64FB-96F90C6FA3FF}"/>
              </a:ext>
            </a:extLst>
          </p:cNvPr>
          <p:cNvSpPr txBox="1"/>
          <p:nvPr/>
        </p:nvSpPr>
        <p:spPr>
          <a:xfrm>
            <a:off x="1067733" y="1535736"/>
            <a:ext cx="7029662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데이터 </a:t>
            </a:r>
            <a:r>
              <a:rPr lang="ko-KR" altLang="en-US" sz="4700" dirty="0" err="1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전처리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:a16="http://schemas.microsoft.com/office/drawing/2014/main" id="{8DC17979-972E-5805-82FD-66CD60F89F27}"/>
              </a:ext>
            </a:extLst>
          </p:cNvPr>
          <p:cNvSpPr txBox="1"/>
          <p:nvPr/>
        </p:nvSpPr>
        <p:spPr>
          <a:xfrm>
            <a:off x="1067733" y="986962"/>
            <a:ext cx="1992205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1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35BB59C-98E2-75A4-32D0-249A81DA3523}"/>
              </a:ext>
            </a:extLst>
          </p:cNvPr>
          <p:cNvCxnSpPr>
            <a:cxnSpLocks/>
          </p:cNvCxnSpPr>
          <p:nvPr/>
        </p:nvCxnSpPr>
        <p:spPr>
          <a:xfrm>
            <a:off x="1817556" y="1291590"/>
            <a:ext cx="2124146" cy="0"/>
          </a:xfrm>
          <a:prstGeom prst="line">
            <a:avLst/>
          </a:prstGeom>
          <a:ln w="38100" cmpd="sng">
            <a:solidFill>
              <a:srgbClr val="42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848915-9F99-EFEB-0894-33625B91FE1D}"/>
              </a:ext>
            </a:extLst>
          </p:cNvPr>
          <p:cNvGrpSpPr/>
          <p:nvPr/>
        </p:nvGrpSpPr>
        <p:grpSpPr>
          <a:xfrm rot="5400000">
            <a:off x="-387033" y="5846564"/>
            <a:ext cx="1628033" cy="874120"/>
            <a:chOff x="5676891" y="3190875"/>
            <a:chExt cx="833446" cy="471487"/>
          </a:xfrm>
          <a:solidFill>
            <a:schemeClr val="bg1"/>
          </a:solidFill>
        </p:grpSpPr>
        <p:sp>
          <p:nvSpPr>
            <p:cNvPr id="3" name="그래픽 22" descr="전기차 단색으로 채워진">
              <a:extLst>
                <a:ext uri="{FF2B5EF4-FFF2-40B4-BE49-F238E27FC236}">
                  <a16:creationId xmlns:a16="http://schemas.microsoft.com/office/drawing/2014/main" id="{072DECAD-506A-5BEF-29C2-494C5958A1F1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" name="그래픽 22" descr="전기차 단색으로 채워진">
              <a:extLst>
                <a:ext uri="{FF2B5EF4-FFF2-40B4-BE49-F238E27FC236}">
                  <a16:creationId xmlns:a16="http://schemas.microsoft.com/office/drawing/2014/main" id="{7FEF5BFA-47FA-13FC-8840-5A044BFB8937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" name="그래픽 22" descr="전기차 단색으로 채워진">
              <a:extLst>
                <a:ext uri="{FF2B5EF4-FFF2-40B4-BE49-F238E27FC236}">
                  <a16:creationId xmlns:a16="http://schemas.microsoft.com/office/drawing/2014/main" id="{D1BDFA91-8B44-DECF-313A-1F7098244D64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C617697-A8A8-923F-DD41-D7B2DE9B3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372" y="2561218"/>
            <a:ext cx="6248400" cy="6705600"/>
          </a:xfrm>
          <a:custGeom>
            <a:avLst/>
            <a:gdLst>
              <a:gd name="connsiteX0" fmla="*/ 0 w 6248400"/>
              <a:gd name="connsiteY0" fmla="*/ 0 h 6705600"/>
              <a:gd name="connsiteX1" fmla="*/ 6248400 w 6248400"/>
              <a:gd name="connsiteY1" fmla="*/ 0 h 6705600"/>
              <a:gd name="connsiteX2" fmla="*/ 6248400 w 6248400"/>
              <a:gd name="connsiteY2" fmla="*/ 6705600 h 6705600"/>
              <a:gd name="connsiteX3" fmla="*/ 0 w 6248400"/>
              <a:gd name="connsiteY3" fmla="*/ 6705600 h 6705600"/>
              <a:gd name="connsiteX4" fmla="*/ 0 w 6248400"/>
              <a:gd name="connsiteY4" fmla="*/ 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8400" h="6705600" fill="none" extrusionOk="0">
                <a:moveTo>
                  <a:pt x="0" y="0"/>
                </a:moveTo>
                <a:cubicBezTo>
                  <a:pt x="1519173" y="-49533"/>
                  <a:pt x="4810324" y="-14809"/>
                  <a:pt x="6248400" y="0"/>
                </a:cubicBezTo>
                <a:cubicBezTo>
                  <a:pt x="6336039" y="1101216"/>
                  <a:pt x="6175721" y="4642864"/>
                  <a:pt x="6248400" y="6705600"/>
                </a:cubicBezTo>
                <a:cubicBezTo>
                  <a:pt x="5523365" y="6657369"/>
                  <a:pt x="1434549" y="6790055"/>
                  <a:pt x="0" y="6705600"/>
                </a:cubicBezTo>
                <a:cubicBezTo>
                  <a:pt x="-38581" y="3482573"/>
                  <a:pt x="63341" y="1897594"/>
                  <a:pt x="0" y="0"/>
                </a:cubicBezTo>
                <a:close/>
              </a:path>
              <a:path w="6248400" h="6705600" stroke="0" extrusionOk="0">
                <a:moveTo>
                  <a:pt x="0" y="0"/>
                </a:moveTo>
                <a:cubicBezTo>
                  <a:pt x="1592516" y="118645"/>
                  <a:pt x="4871036" y="116012"/>
                  <a:pt x="6248400" y="0"/>
                </a:cubicBezTo>
                <a:cubicBezTo>
                  <a:pt x="6115518" y="1396513"/>
                  <a:pt x="6333351" y="4302830"/>
                  <a:pt x="6248400" y="6705600"/>
                </a:cubicBezTo>
                <a:cubicBezTo>
                  <a:pt x="3450217" y="6840200"/>
                  <a:pt x="2296017" y="6548404"/>
                  <a:pt x="0" y="6705600"/>
                </a:cubicBezTo>
                <a:cubicBezTo>
                  <a:pt x="-20187" y="5350974"/>
                  <a:pt x="-152480" y="2183027"/>
                  <a:pt x="0" y="0"/>
                </a:cubicBezTo>
                <a:close/>
              </a:path>
            </a:pathLst>
          </a:custGeom>
          <a:ln>
            <a:solidFill>
              <a:srgbClr val="4250A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7" name="Object 27">
            <a:extLst>
              <a:ext uri="{FF2B5EF4-FFF2-40B4-BE49-F238E27FC236}">
                <a16:creationId xmlns:a16="http://schemas.microsoft.com/office/drawing/2014/main" id="{8BD85ACC-F4A0-2958-8D71-07371AC34890}"/>
              </a:ext>
            </a:extLst>
          </p:cNvPr>
          <p:cNvSpPr txBox="1"/>
          <p:nvPr/>
        </p:nvSpPr>
        <p:spPr>
          <a:xfrm>
            <a:off x="12625769" y="5832333"/>
            <a:ext cx="5205031" cy="17845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전처리 조건 및 목적을 수립함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전체 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1,048,576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 데이터 중 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총 </a:t>
            </a:r>
            <a:r>
              <a:rPr lang="en-US" altLang="ko-KR" sz="26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790,519</a:t>
            </a:r>
            <a:r>
              <a:rPr lang="ko-KR" altLang="en-US" sz="26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데이터 추출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404BE4-275B-A84B-73C1-3DDF96CB4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940" y="3009900"/>
            <a:ext cx="9121170" cy="20127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3F8BE3-0FA6-CE83-D8AC-EE5DF475A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575" y="5482629"/>
            <a:ext cx="4086194" cy="3573901"/>
          </a:xfrm>
          <a:prstGeom prst="rect">
            <a:avLst/>
          </a:prstGeom>
        </p:spPr>
      </p:pic>
      <p:sp>
        <p:nvSpPr>
          <p:cNvPr id="10" name="오른쪽 화살표 7">
            <a:extLst>
              <a:ext uri="{FF2B5EF4-FFF2-40B4-BE49-F238E27FC236}">
                <a16:creationId xmlns:a16="http://schemas.microsoft.com/office/drawing/2014/main" id="{EBBD6A62-7D64-A186-0900-A297DC150717}"/>
              </a:ext>
            </a:extLst>
          </p:cNvPr>
          <p:cNvSpPr/>
          <p:nvPr/>
        </p:nvSpPr>
        <p:spPr>
          <a:xfrm>
            <a:off x="7704212" y="5250015"/>
            <a:ext cx="623367" cy="439184"/>
          </a:xfrm>
          <a:prstGeom prst="rightArrow">
            <a:avLst/>
          </a:prstGeom>
          <a:solidFill>
            <a:srgbClr val="4250A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2E0C69-E144-5AED-46B7-798A047E6A6B}"/>
              </a:ext>
            </a:extLst>
          </p:cNvPr>
          <p:cNvSpPr/>
          <p:nvPr/>
        </p:nvSpPr>
        <p:spPr>
          <a:xfrm>
            <a:off x="8421940" y="2561218"/>
            <a:ext cx="9408860" cy="6705600"/>
          </a:xfrm>
          <a:custGeom>
            <a:avLst/>
            <a:gdLst>
              <a:gd name="connsiteX0" fmla="*/ 0 w 9408860"/>
              <a:gd name="connsiteY0" fmla="*/ 0 h 6705600"/>
              <a:gd name="connsiteX1" fmla="*/ 9408860 w 9408860"/>
              <a:gd name="connsiteY1" fmla="*/ 0 h 6705600"/>
              <a:gd name="connsiteX2" fmla="*/ 9408860 w 9408860"/>
              <a:gd name="connsiteY2" fmla="*/ 6705600 h 6705600"/>
              <a:gd name="connsiteX3" fmla="*/ 0 w 9408860"/>
              <a:gd name="connsiteY3" fmla="*/ 6705600 h 6705600"/>
              <a:gd name="connsiteX4" fmla="*/ 0 w 9408860"/>
              <a:gd name="connsiteY4" fmla="*/ 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08860" h="6705600" extrusionOk="0">
                <a:moveTo>
                  <a:pt x="0" y="0"/>
                </a:moveTo>
                <a:cubicBezTo>
                  <a:pt x="3815659" y="118645"/>
                  <a:pt x="8263977" y="116012"/>
                  <a:pt x="9408860" y="0"/>
                </a:cubicBezTo>
                <a:cubicBezTo>
                  <a:pt x="9275978" y="1396513"/>
                  <a:pt x="9493811" y="4302830"/>
                  <a:pt x="9408860" y="6705600"/>
                </a:cubicBezTo>
                <a:cubicBezTo>
                  <a:pt x="6947515" y="6840200"/>
                  <a:pt x="4461599" y="6548404"/>
                  <a:pt x="0" y="6705600"/>
                </a:cubicBezTo>
                <a:cubicBezTo>
                  <a:pt x="-20187" y="5350974"/>
                  <a:pt x="-152480" y="2183027"/>
                  <a:pt x="0" y="0"/>
                </a:cubicBezTo>
                <a:close/>
              </a:path>
            </a:pathLst>
          </a:custGeom>
          <a:noFill/>
          <a:ln w="9525">
            <a:solidFill>
              <a:srgbClr val="4250A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23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-0.14784 L 4.55365E-18 -1.11111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CA795-53A6-8EE9-A3CE-5C262A0EBD29}"/>
              </a:ext>
            </a:extLst>
          </p:cNvPr>
          <p:cNvSpPr/>
          <p:nvPr/>
        </p:nvSpPr>
        <p:spPr>
          <a:xfrm>
            <a:off x="0" y="-190500"/>
            <a:ext cx="855617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03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본론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전기차 충전 인프라 현황 분석</a:t>
            </a:r>
          </a:p>
        </p:txBody>
      </p:sp>
      <p:sp>
        <p:nvSpPr>
          <p:cNvPr id="72" name="Object 2">
            <a:extLst>
              <a:ext uri="{FF2B5EF4-FFF2-40B4-BE49-F238E27FC236}">
                <a16:creationId xmlns:a16="http://schemas.microsoft.com/office/drawing/2014/main" id="{308106F3-97A1-C5DC-64FB-96F90C6FA3FF}"/>
              </a:ext>
            </a:extLst>
          </p:cNvPr>
          <p:cNvSpPr txBox="1"/>
          <p:nvPr/>
        </p:nvSpPr>
        <p:spPr>
          <a:xfrm>
            <a:off x="1067733" y="1535736"/>
            <a:ext cx="7029662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지역별 분석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:a16="http://schemas.microsoft.com/office/drawing/2014/main" id="{8DC17979-972E-5805-82FD-66CD60F89F27}"/>
              </a:ext>
            </a:extLst>
          </p:cNvPr>
          <p:cNvSpPr txBox="1"/>
          <p:nvPr/>
        </p:nvSpPr>
        <p:spPr>
          <a:xfrm>
            <a:off x="1067733" y="986962"/>
            <a:ext cx="1992205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2.1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35BB59C-98E2-75A4-32D0-249A81DA3523}"/>
              </a:ext>
            </a:extLst>
          </p:cNvPr>
          <p:cNvCxnSpPr>
            <a:cxnSpLocks/>
          </p:cNvCxnSpPr>
          <p:nvPr/>
        </p:nvCxnSpPr>
        <p:spPr>
          <a:xfrm>
            <a:off x="1817556" y="1291590"/>
            <a:ext cx="2124146" cy="0"/>
          </a:xfrm>
          <a:prstGeom prst="line">
            <a:avLst/>
          </a:prstGeom>
          <a:ln w="38100" cmpd="sng">
            <a:solidFill>
              <a:srgbClr val="42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848915-9F99-EFEB-0894-33625B91FE1D}"/>
              </a:ext>
            </a:extLst>
          </p:cNvPr>
          <p:cNvGrpSpPr/>
          <p:nvPr/>
        </p:nvGrpSpPr>
        <p:grpSpPr>
          <a:xfrm rot="5400000">
            <a:off x="-387033" y="5846564"/>
            <a:ext cx="1628033" cy="874120"/>
            <a:chOff x="5676891" y="3190875"/>
            <a:chExt cx="833446" cy="471487"/>
          </a:xfrm>
          <a:solidFill>
            <a:schemeClr val="bg1"/>
          </a:solidFill>
        </p:grpSpPr>
        <p:sp>
          <p:nvSpPr>
            <p:cNvPr id="3" name="그래픽 22" descr="전기차 단색으로 채워진">
              <a:extLst>
                <a:ext uri="{FF2B5EF4-FFF2-40B4-BE49-F238E27FC236}">
                  <a16:creationId xmlns:a16="http://schemas.microsoft.com/office/drawing/2014/main" id="{072DECAD-506A-5BEF-29C2-494C5958A1F1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" name="그래픽 22" descr="전기차 단색으로 채워진">
              <a:extLst>
                <a:ext uri="{FF2B5EF4-FFF2-40B4-BE49-F238E27FC236}">
                  <a16:creationId xmlns:a16="http://schemas.microsoft.com/office/drawing/2014/main" id="{7FEF5BFA-47FA-13FC-8840-5A044BFB8937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" name="그래픽 22" descr="전기차 단색으로 채워진">
              <a:extLst>
                <a:ext uri="{FF2B5EF4-FFF2-40B4-BE49-F238E27FC236}">
                  <a16:creationId xmlns:a16="http://schemas.microsoft.com/office/drawing/2014/main" id="{D1BDFA91-8B44-DECF-313A-1F7098244D64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30" name="Object 18">
            <a:extLst>
              <a:ext uri="{FF2B5EF4-FFF2-40B4-BE49-F238E27FC236}">
                <a16:creationId xmlns:a16="http://schemas.microsoft.com/office/drawing/2014/main" id="{C83E0AC5-2068-5C47-1F97-2288C38B47E4}"/>
              </a:ext>
            </a:extLst>
          </p:cNvPr>
          <p:cNvSpPr txBox="1"/>
          <p:nvPr/>
        </p:nvSpPr>
        <p:spPr>
          <a:xfrm>
            <a:off x="11099509" y="3703811"/>
            <a:ext cx="632219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지역별 인프라 특성 확인</a:t>
            </a:r>
            <a:endParaRPr 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Object 19">
            <a:extLst>
              <a:ext uri="{FF2B5EF4-FFF2-40B4-BE49-F238E27FC236}">
                <a16:creationId xmlns:a16="http://schemas.microsoft.com/office/drawing/2014/main" id="{EE363BC1-667D-3A04-2097-BE382A94032D}"/>
              </a:ext>
            </a:extLst>
          </p:cNvPr>
          <p:cNvSpPr txBox="1"/>
          <p:nvPr/>
        </p:nvSpPr>
        <p:spPr>
          <a:xfrm>
            <a:off x="11099509" y="4457001"/>
            <a:ext cx="10935406" cy="22088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전기차 등록대수 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충전소 수 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충전시간 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미사용 시간 평균 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충전소 사용횟수 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미사용 시간  평균</a:t>
            </a:r>
            <a:endParaRPr lang="en-US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3" name="Object 21">
            <a:extLst>
              <a:ext uri="{FF2B5EF4-FFF2-40B4-BE49-F238E27FC236}">
                <a16:creationId xmlns:a16="http://schemas.microsoft.com/office/drawing/2014/main" id="{90DE434F-A1F6-0F61-E982-24A25F3AB0C4}"/>
              </a:ext>
            </a:extLst>
          </p:cNvPr>
          <p:cNvSpPr txBox="1"/>
          <p:nvPr/>
        </p:nvSpPr>
        <p:spPr>
          <a:xfrm>
            <a:off x="3941702" y="8039100"/>
            <a:ext cx="605099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dirty="0">
                <a:solidFill>
                  <a:srgbClr val="3B3B3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rPr>
              <a:t>Bar – Line </a:t>
            </a:r>
            <a:r>
              <a:rPr lang="ko-KR" altLang="en-US" sz="2000" dirty="0">
                <a:solidFill>
                  <a:srgbClr val="3B3B3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rPr>
              <a:t>그래프를 통한 </a:t>
            </a:r>
            <a:r>
              <a:rPr lang="ko-KR" altLang="en-US" sz="2000" dirty="0" err="1">
                <a:solidFill>
                  <a:srgbClr val="3B3B3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rPr>
              <a:t>시별</a:t>
            </a:r>
            <a:r>
              <a:rPr lang="ko-KR" altLang="en-US" sz="2000" dirty="0">
                <a:solidFill>
                  <a:srgbClr val="3B3B3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rPr>
              <a:t> 특성 확인용 데이터</a:t>
            </a:r>
            <a:endParaRPr 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7468E6C-03BC-0493-ABCB-B302B54C9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" r="1403"/>
          <a:stretch/>
        </p:blipFill>
        <p:spPr>
          <a:xfrm>
            <a:off x="1970857" y="3710686"/>
            <a:ext cx="8021838" cy="4198197"/>
          </a:xfrm>
          <a:custGeom>
            <a:avLst/>
            <a:gdLst>
              <a:gd name="connsiteX0" fmla="*/ 0 w 8021838"/>
              <a:gd name="connsiteY0" fmla="*/ 0 h 4198197"/>
              <a:gd name="connsiteX1" fmla="*/ 8021838 w 8021838"/>
              <a:gd name="connsiteY1" fmla="*/ 0 h 4198197"/>
              <a:gd name="connsiteX2" fmla="*/ 8021838 w 8021838"/>
              <a:gd name="connsiteY2" fmla="*/ 4198197 h 4198197"/>
              <a:gd name="connsiteX3" fmla="*/ 0 w 8021838"/>
              <a:gd name="connsiteY3" fmla="*/ 4198197 h 4198197"/>
              <a:gd name="connsiteX4" fmla="*/ 0 w 8021838"/>
              <a:gd name="connsiteY4" fmla="*/ 0 h 419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1838" h="4198197" fill="none" extrusionOk="0">
                <a:moveTo>
                  <a:pt x="0" y="0"/>
                </a:moveTo>
                <a:cubicBezTo>
                  <a:pt x="2890758" y="-14931"/>
                  <a:pt x="4217033" y="31643"/>
                  <a:pt x="8021838" y="0"/>
                </a:cubicBezTo>
                <a:cubicBezTo>
                  <a:pt x="8128050" y="1589495"/>
                  <a:pt x="7911913" y="3299433"/>
                  <a:pt x="8021838" y="4198197"/>
                </a:cubicBezTo>
                <a:cubicBezTo>
                  <a:pt x="6149596" y="4136143"/>
                  <a:pt x="3684185" y="4144494"/>
                  <a:pt x="0" y="4198197"/>
                </a:cubicBezTo>
                <a:cubicBezTo>
                  <a:pt x="-26706" y="2755903"/>
                  <a:pt x="-6715" y="1201916"/>
                  <a:pt x="0" y="0"/>
                </a:cubicBezTo>
                <a:close/>
              </a:path>
              <a:path w="8021838" h="4198197" stroke="0" extrusionOk="0">
                <a:moveTo>
                  <a:pt x="0" y="0"/>
                </a:moveTo>
                <a:cubicBezTo>
                  <a:pt x="1751006" y="-5264"/>
                  <a:pt x="6183268" y="84467"/>
                  <a:pt x="8021838" y="0"/>
                </a:cubicBezTo>
                <a:cubicBezTo>
                  <a:pt x="7893665" y="798470"/>
                  <a:pt x="8150988" y="3335257"/>
                  <a:pt x="8021838" y="4198197"/>
                </a:cubicBezTo>
                <a:cubicBezTo>
                  <a:pt x="4904124" y="4304517"/>
                  <a:pt x="1757408" y="4190548"/>
                  <a:pt x="0" y="4198197"/>
                </a:cubicBezTo>
                <a:cubicBezTo>
                  <a:pt x="160128" y="2704380"/>
                  <a:pt x="25049" y="1188569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88483530-58FA-B796-3781-88D7A1FAF93A}"/>
              </a:ext>
            </a:extLst>
          </p:cNvPr>
          <p:cNvSpPr/>
          <p:nvPr/>
        </p:nvSpPr>
        <p:spPr>
          <a:xfrm>
            <a:off x="3490606" y="3727965"/>
            <a:ext cx="2252831" cy="4162038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3FAA973-CE45-E33D-F9E0-7BE59CDF1EF5}"/>
              </a:ext>
            </a:extLst>
          </p:cNvPr>
          <p:cNvSpPr/>
          <p:nvPr/>
        </p:nvSpPr>
        <p:spPr>
          <a:xfrm>
            <a:off x="5858035" y="3727965"/>
            <a:ext cx="1880983" cy="4162038"/>
          </a:xfrm>
          <a:prstGeom prst="rect">
            <a:avLst/>
          </a:prstGeom>
          <a:noFill/>
          <a:ln w="3175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36D591-4028-357E-FFC5-FBD7DC930381}"/>
              </a:ext>
            </a:extLst>
          </p:cNvPr>
          <p:cNvSpPr/>
          <p:nvPr/>
        </p:nvSpPr>
        <p:spPr>
          <a:xfrm>
            <a:off x="7823635" y="3727965"/>
            <a:ext cx="2169060" cy="4162038"/>
          </a:xfrm>
          <a:prstGeom prst="rect">
            <a:avLst/>
          </a:prstGeom>
          <a:noFill/>
          <a:ln w="317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B082F6-088B-414B-54C7-821D041D465B}"/>
              </a:ext>
            </a:extLst>
          </p:cNvPr>
          <p:cNvSpPr txBox="1"/>
          <p:nvPr/>
        </p:nvSpPr>
        <p:spPr>
          <a:xfrm>
            <a:off x="5183400" y="3094613"/>
            <a:ext cx="352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B15611-4276-8B35-C77F-88613341DF56}"/>
              </a:ext>
            </a:extLst>
          </p:cNvPr>
          <p:cNvSpPr txBox="1"/>
          <p:nvPr/>
        </p:nvSpPr>
        <p:spPr>
          <a:xfrm>
            <a:off x="7206503" y="3100950"/>
            <a:ext cx="352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92D05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ABEFA7-D1A0-1E66-F7C4-0557CD47DC53}"/>
              </a:ext>
            </a:extLst>
          </p:cNvPr>
          <p:cNvSpPr txBox="1"/>
          <p:nvPr/>
        </p:nvSpPr>
        <p:spPr>
          <a:xfrm>
            <a:off x="9498463" y="3117820"/>
            <a:ext cx="352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24935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CA795-53A6-8EE9-A3CE-5C262A0EBD29}"/>
              </a:ext>
            </a:extLst>
          </p:cNvPr>
          <p:cNvSpPr/>
          <p:nvPr/>
        </p:nvSpPr>
        <p:spPr>
          <a:xfrm>
            <a:off x="0" y="-190500"/>
            <a:ext cx="855617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03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본론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전기차 충전 인프라 현황 분석</a:t>
            </a:r>
          </a:p>
        </p:txBody>
      </p:sp>
      <p:sp>
        <p:nvSpPr>
          <p:cNvPr id="72" name="Object 2">
            <a:extLst>
              <a:ext uri="{FF2B5EF4-FFF2-40B4-BE49-F238E27FC236}">
                <a16:creationId xmlns:a16="http://schemas.microsoft.com/office/drawing/2014/main" id="{308106F3-97A1-C5DC-64FB-96F90C6FA3FF}"/>
              </a:ext>
            </a:extLst>
          </p:cNvPr>
          <p:cNvSpPr txBox="1"/>
          <p:nvPr/>
        </p:nvSpPr>
        <p:spPr>
          <a:xfrm>
            <a:off x="1067732" y="1535736"/>
            <a:ext cx="8381067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상관 분석 및 </a:t>
            </a:r>
            <a:r>
              <a:rPr lang="ko-KR" altLang="en-US" sz="4700" dirty="0" err="1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히트맵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:a16="http://schemas.microsoft.com/office/drawing/2014/main" id="{8DC17979-972E-5805-82FD-66CD60F89F27}"/>
              </a:ext>
            </a:extLst>
          </p:cNvPr>
          <p:cNvSpPr txBox="1"/>
          <p:nvPr/>
        </p:nvSpPr>
        <p:spPr>
          <a:xfrm>
            <a:off x="1067733" y="986962"/>
            <a:ext cx="1992205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2.2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35BB59C-98E2-75A4-32D0-249A81DA3523}"/>
              </a:ext>
            </a:extLst>
          </p:cNvPr>
          <p:cNvCxnSpPr>
            <a:cxnSpLocks/>
          </p:cNvCxnSpPr>
          <p:nvPr/>
        </p:nvCxnSpPr>
        <p:spPr>
          <a:xfrm>
            <a:off x="1817556" y="1291590"/>
            <a:ext cx="2124146" cy="0"/>
          </a:xfrm>
          <a:prstGeom prst="line">
            <a:avLst/>
          </a:prstGeom>
          <a:ln w="38100" cmpd="sng">
            <a:solidFill>
              <a:srgbClr val="42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848915-9F99-EFEB-0894-33625B91FE1D}"/>
              </a:ext>
            </a:extLst>
          </p:cNvPr>
          <p:cNvGrpSpPr/>
          <p:nvPr/>
        </p:nvGrpSpPr>
        <p:grpSpPr>
          <a:xfrm rot="5400000">
            <a:off x="-387033" y="5846564"/>
            <a:ext cx="1628033" cy="874120"/>
            <a:chOff x="5676891" y="3190875"/>
            <a:chExt cx="833446" cy="471487"/>
          </a:xfrm>
          <a:solidFill>
            <a:schemeClr val="bg1"/>
          </a:solidFill>
        </p:grpSpPr>
        <p:sp>
          <p:nvSpPr>
            <p:cNvPr id="3" name="그래픽 22" descr="전기차 단색으로 채워진">
              <a:extLst>
                <a:ext uri="{FF2B5EF4-FFF2-40B4-BE49-F238E27FC236}">
                  <a16:creationId xmlns:a16="http://schemas.microsoft.com/office/drawing/2014/main" id="{072DECAD-506A-5BEF-29C2-494C5958A1F1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" name="그래픽 22" descr="전기차 단색으로 채워진">
              <a:extLst>
                <a:ext uri="{FF2B5EF4-FFF2-40B4-BE49-F238E27FC236}">
                  <a16:creationId xmlns:a16="http://schemas.microsoft.com/office/drawing/2014/main" id="{7FEF5BFA-47FA-13FC-8840-5A044BFB8937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" name="그래픽 22" descr="전기차 단색으로 채워진">
              <a:extLst>
                <a:ext uri="{FF2B5EF4-FFF2-40B4-BE49-F238E27FC236}">
                  <a16:creationId xmlns:a16="http://schemas.microsoft.com/office/drawing/2014/main" id="{D1BDFA91-8B44-DECF-313A-1F7098244D64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E5892FF2-6B53-BA15-49CC-37D930A4A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26" y="6983340"/>
            <a:ext cx="5938470" cy="148461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B3E9E3B-A16F-485E-BAB7-279A5D6FE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353" y="3251777"/>
            <a:ext cx="7771383" cy="29062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6BD2E9-DBE2-BC8B-2D9E-9720EE821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736" y="2125985"/>
            <a:ext cx="6423090" cy="668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454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CA795-53A6-8EE9-A3CE-5C262A0EBD29}"/>
              </a:ext>
            </a:extLst>
          </p:cNvPr>
          <p:cNvSpPr/>
          <p:nvPr/>
        </p:nvSpPr>
        <p:spPr>
          <a:xfrm>
            <a:off x="0" y="-190500"/>
            <a:ext cx="855617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03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본론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전기차 충전 인프라 현황 분석</a:t>
            </a:r>
          </a:p>
        </p:txBody>
      </p:sp>
      <p:sp>
        <p:nvSpPr>
          <p:cNvPr id="72" name="Object 2">
            <a:extLst>
              <a:ext uri="{FF2B5EF4-FFF2-40B4-BE49-F238E27FC236}">
                <a16:creationId xmlns:a16="http://schemas.microsoft.com/office/drawing/2014/main" id="{308106F3-97A1-C5DC-64FB-96F90C6FA3FF}"/>
              </a:ext>
            </a:extLst>
          </p:cNvPr>
          <p:cNvSpPr txBox="1"/>
          <p:nvPr/>
        </p:nvSpPr>
        <p:spPr>
          <a:xfrm>
            <a:off x="1067733" y="1535736"/>
            <a:ext cx="6323667" cy="1538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지역별 충전기 설치와 </a:t>
            </a:r>
            <a:endParaRPr lang="en-US" altLang="ko-KR" sz="4700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  <a:cs typeface="Jalnan OTF" pitchFamily="34" charset="0"/>
            </a:endParaRPr>
          </a:p>
          <a:p>
            <a:r>
              <a:rPr lang="ko-KR" altLang="en-US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실제 충전기 사용횟수 비교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:a16="http://schemas.microsoft.com/office/drawing/2014/main" id="{8DC17979-972E-5805-82FD-66CD60F89F27}"/>
              </a:ext>
            </a:extLst>
          </p:cNvPr>
          <p:cNvSpPr txBox="1"/>
          <p:nvPr/>
        </p:nvSpPr>
        <p:spPr>
          <a:xfrm>
            <a:off x="1067733" y="986962"/>
            <a:ext cx="1992205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2.3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35BB59C-98E2-75A4-32D0-249A81DA3523}"/>
              </a:ext>
            </a:extLst>
          </p:cNvPr>
          <p:cNvCxnSpPr>
            <a:cxnSpLocks/>
          </p:cNvCxnSpPr>
          <p:nvPr/>
        </p:nvCxnSpPr>
        <p:spPr>
          <a:xfrm>
            <a:off x="1817556" y="1291590"/>
            <a:ext cx="2124146" cy="0"/>
          </a:xfrm>
          <a:prstGeom prst="line">
            <a:avLst/>
          </a:prstGeom>
          <a:ln w="38100" cmpd="sng">
            <a:solidFill>
              <a:srgbClr val="42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848915-9F99-EFEB-0894-33625B91FE1D}"/>
              </a:ext>
            </a:extLst>
          </p:cNvPr>
          <p:cNvGrpSpPr/>
          <p:nvPr/>
        </p:nvGrpSpPr>
        <p:grpSpPr>
          <a:xfrm rot="5400000">
            <a:off x="-387033" y="5846564"/>
            <a:ext cx="1628033" cy="874120"/>
            <a:chOff x="5676891" y="3190875"/>
            <a:chExt cx="833446" cy="471487"/>
          </a:xfrm>
          <a:solidFill>
            <a:schemeClr val="bg1"/>
          </a:solidFill>
        </p:grpSpPr>
        <p:sp>
          <p:nvSpPr>
            <p:cNvPr id="3" name="그래픽 22" descr="전기차 단색으로 채워진">
              <a:extLst>
                <a:ext uri="{FF2B5EF4-FFF2-40B4-BE49-F238E27FC236}">
                  <a16:creationId xmlns:a16="http://schemas.microsoft.com/office/drawing/2014/main" id="{072DECAD-506A-5BEF-29C2-494C5958A1F1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" name="그래픽 22" descr="전기차 단색으로 채워진">
              <a:extLst>
                <a:ext uri="{FF2B5EF4-FFF2-40B4-BE49-F238E27FC236}">
                  <a16:creationId xmlns:a16="http://schemas.microsoft.com/office/drawing/2014/main" id="{7FEF5BFA-47FA-13FC-8840-5A044BFB8937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" name="그래픽 22" descr="전기차 단색으로 채워진">
              <a:extLst>
                <a:ext uri="{FF2B5EF4-FFF2-40B4-BE49-F238E27FC236}">
                  <a16:creationId xmlns:a16="http://schemas.microsoft.com/office/drawing/2014/main" id="{D1BDFA91-8B44-DECF-313A-1F7098244D64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23966105-84D9-C2E5-CF94-17277ED30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928202"/>
              </p:ext>
            </p:extLst>
          </p:nvPr>
        </p:nvGraphicFramePr>
        <p:xfrm>
          <a:off x="9334005" y="1943100"/>
          <a:ext cx="2658756" cy="7097611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621770">
                  <a:extLst>
                    <a:ext uri="{9D8B030D-6E8A-4147-A177-3AD203B41FA5}">
                      <a16:colId xmlns:a16="http://schemas.microsoft.com/office/drawing/2014/main" val="2197900160"/>
                    </a:ext>
                  </a:extLst>
                </a:gridCol>
                <a:gridCol w="2036986">
                  <a:extLst>
                    <a:ext uri="{9D8B030D-6E8A-4147-A177-3AD203B41FA5}">
                      <a16:colId xmlns:a16="http://schemas.microsoft.com/office/drawing/2014/main" val="2455371051"/>
                    </a:ext>
                  </a:extLst>
                </a:gridCol>
              </a:tblGrid>
              <a:tr h="5668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충전기 수 순위</a:t>
                      </a:r>
                      <a:endParaRPr lang="en-US" altLang="ko-KR" sz="2400" b="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125506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경기도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983147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서울특별시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214943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경상남도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944142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대구광역시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380266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경상북도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300514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인천광역시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675297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전라남도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81679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충청북도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154063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전라북도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180834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충청남도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345326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부산광역시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082536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강원도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808319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대전광역시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873286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광주광역시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99323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세종특별자치시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848711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울산광역시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3952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5F029DC-D6FF-B857-D805-78593726F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838808"/>
              </p:ext>
            </p:extLst>
          </p:nvPr>
        </p:nvGraphicFramePr>
        <p:xfrm>
          <a:off x="13343247" y="1943101"/>
          <a:ext cx="2658753" cy="7097611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2057399">
                  <a:extLst>
                    <a:ext uri="{9D8B030D-6E8A-4147-A177-3AD203B41FA5}">
                      <a16:colId xmlns:a16="http://schemas.microsoft.com/office/drawing/2014/main" val="2455371051"/>
                    </a:ext>
                  </a:extLst>
                </a:gridCol>
                <a:gridCol w="601354">
                  <a:extLst>
                    <a:ext uri="{9D8B030D-6E8A-4147-A177-3AD203B41FA5}">
                      <a16:colId xmlns:a16="http://schemas.microsoft.com/office/drawing/2014/main" val="1511493637"/>
                    </a:ext>
                  </a:extLst>
                </a:gridCol>
              </a:tblGrid>
              <a:tr h="5668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충전횟수 순위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125506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경기도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983147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서울특별시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214943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대구광역시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944142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인천광역시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380266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경상남도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300514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강원도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675297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경상북도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81679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부산광역시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154063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충청북도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180834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대전광역시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345326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전라남도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082536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충청남도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808319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전라북도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873286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광주광역시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99323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세종특별자치시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848711"/>
                  </a:ext>
                </a:extLst>
              </a:tr>
              <a:tr h="4081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울산광역시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39529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66FA3A7-F430-FFC0-C783-D152282CBEF7}"/>
              </a:ext>
            </a:extLst>
          </p:cNvPr>
          <p:cNvCxnSpPr>
            <a:cxnSpLocks/>
          </p:cNvCxnSpPr>
          <p:nvPr/>
        </p:nvCxnSpPr>
        <p:spPr>
          <a:xfrm>
            <a:off x="11992761" y="2738512"/>
            <a:ext cx="1308269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CC76AE2-0600-1FE9-5158-6A7A86453ADC}"/>
              </a:ext>
            </a:extLst>
          </p:cNvPr>
          <p:cNvCxnSpPr>
            <a:cxnSpLocks/>
          </p:cNvCxnSpPr>
          <p:nvPr/>
        </p:nvCxnSpPr>
        <p:spPr>
          <a:xfrm>
            <a:off x="11992761" y="3119512"/>
            <a:ext cx="1308269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2FA8B5F-F9EE-3ECC-67C4-6B3CB3BE3E16}"/>
              </a:ext>
            </a:extLst>
          </p:cNvPr>
          <p:cNvCxnSpPr>
            <a:cxnSpLocks/>
          </p:cNvCxnSpPr>
          <p:nvPr/>
        </p:nvCxnSpPr>
        <p:spPr>
          <a:xfrm>
            <a:off x="11992760" y="3500512"/>
            <a:ext cx="1350487" cy="83820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1FD7216-B04D-AFB3-B056-6DC02853D8FD}"/>
              </a:ext>
            </a:extLst>
          </p:cNvPr>
          <p:cNvCxnSpPr>
            <a:cxnSpLocks/>
          </p:cNvCxnSpPr>
          <p:nvPr/>
        </p:nvCxnSpPr>
        <p:spPr>
          <a:xfrm flipV="1">
            <a:off x="12003311" y="3500512"/>
            <a:ext cx="1308268" cy="45720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252A649-95CB-A649-B43D-16686EFF374D}"/>
              </a:ext>
            </a:extLst>
          </p:cNvPr>
          <p:cNvCxnSpPr>
            <a:cxnSpLocks/>
          </p:cNvCxnSpPr>
          <p:nvPr/>
        </p:nvCxnSpPr>
        <p:spPr>
          <a:xfrm>
            <a:off x="12003311" y="4338712"/>
            <a:ext cx="1297714" cy="79672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2FFF4B3-6FDD-0A5E-3339-EE1E94673B8F}"/>
              </a:ext>
            </a:extLst>
          </p:cNvPr>
          <p:cNvCxnSpPr>
            <a:cxnSpLocks/>
          </p:cNvCxnSpPr>
          <p:nvPr/>
        </p:nvCxnSpPr>
        <p:spPr>
          <a:xfrm flipV="1">
            <a:off x="12003310" y="3957712"/>
            <a:ext cx="1297715" cy="76200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F2332DD-0F73-8D23-3371-9E20318AAE48}"/>
              </a:ext>
            </a:extLst>
          </p:cNvPr>
          <p:cNvCxnSpPr>
            <a:cxnSpLocks/>
          </p:cNvCxnSpPr>
          <p:nvPr/>
        </p:nvCxnSpPr>
        <p:spPr>
          <a:xfrm>
            <a:off x="12003310" y="5135437"/>
            <a:ext cx="1297715" cy="164167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FD2047B-DFAC-FA5D-CA1A-4A1DCCC4A823}"/>
              </a:ext>
            </a:extLst>
          </p:cNvPr>
          <p:cNvCxnSpPr>
            <a:cxnSpLocks/>
          </p:cNvCxnSpPr>
          <p:nvPr/>
        </p:nvCxnSpPr>
        <p:spPr>
          <a:xfrm>
            <a:off x="11992759" y="5561785"/>
            <a:ext cx="1350488" cy="39448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C7048F2-0A5C-26E1-FB79-5DA29F598635}"/>
              </a:ext>
            </a:extLst>
          </p:cNvPr>
          <p:cNvCxnSpPr>
            <a:cxnSpLocks/>
          </p:cNvCxnSpPr>
          <p:nvPr/>
        </p:nvCxnSpPr>
        <p:spPr>
          <a:xfrm>
            <a:off x="11992759" y="5971859"/>
            <a:ext cx="1350488" cy="160197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16C2D2D-89B1-46D6-5A32-344CDF5EB548}"/>
              </a:ext>
            </a:extLst>
          </p:cNvPr>
          <p:cNvCxnSpPr>
            <a:cxnSpLocks/>
          </p:cNvCxnSpPr>
          <p:nvPr/>
        </p:nvCxnSpPr>
        <p:spPr>
          <a:xfrm>
            <a:off x="11992759" y="6367756"/>
            <a:ext cx="1350488" cy="83183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91DFDED-B5CE-3AAF-080B-886405F77954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1992758" y="5491906"/>
            <a:ext cx="1350489" cy="128520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978A790-998C-449A-9AA2-F8BA28A4C5D8}"/>
              </a:ext>
            </a:extLst>
          </p:cNvPr>
          <p:cNvCxnSpPr>
            <a:cxnSpLocks/>
          </p:cNvCxnSpPr>
          <p:nvPr/>
        </p:nvCxnSpPr>
        <p:spPr>
          <a:xfrm flipV="1">
            <a:off x="11992758" y="4737074"/>
            <a:ext cx="1350489" cy="246251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F61D0F2-7683-0A7F-F655-87E331D26759}"/>
              </a:ext>
            </a:extLst>
          </p:cNvPr>
          <p:cNvCxnSpPr>
            <a:cxnSpLocks/>
          </p:cNvCxnSpPr>
          <p:nvPr/>
        </p:nvCxnSpPr>
        <p:spPr>
          <a:xfrm flipV="1">
            <a:off x="11992757" y="6445252"/>
            <a:ext cx="1308268" cy="112858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D7930BD-15E0-7BB6-D523-04301261AA5A}"/>
              </a:ext>
            </a:extLst>
          </p:cNvPr>
          <p:cNvCxnSpPr>
            <a:cxnSpLocks/>
          </p:cNvCxnSpPr>
          <p:nvPr/>
        </p:nvCxnSpPr>
        <p:spPr>
          <a:xfrm>
            <a:off x="11992757" y="7996312"/>
            <a:ext cx="1308269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758DC1-8DF8-344F-1020-FAF1B46F6B5B}"/>
              </a:ext>
            </a:extLst>
          </p:cNvPr>
          <p:cNvCxnSpPr>
            <a:cxnSpLocks/>
          </p:cNvCxnSpPr>
          <p:nvPr/>
        </p:nvCxnSpPr>
        <p:spPr>
          <a:xfrm>
            <a:off x="11992757" y="8395637"/>
            <a:ext cx="1308269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216F99C-9721-6987-BE13-79668FAAED30}"/>
              </a:ext>
            </a:extLst>
          </p:cNvPr>
          <p:cNvCxnSpPr>
            <a:cxnSpLocks/>
          </p:cNvCxnSpPr>
          <p:nvPr/>
        </p:nvCxnSpPr>
        <p:spPr>
          <a:xfrm>
            <a:off x="11992756" y="8834512"/>
            <a:ext cx="1308269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093BFE0-3BCB-AC4D-A8E8-341969258CBE}"/>
              </a:ext>
            </a:extLst>
          </p:cNvPr>
          <p:cNvSpPr txBox="1"/>
          <p:nvPr/>
        </p:nvSpPr>
        <p:spPr>
          <a:xfrm>
            <a:off x="1653640" y="4661657"/>
            <a:ext cx="6804560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경기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서울 지역을 제외한 대부분의 지역에서 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4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충전기가 많이 설치된 지역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과 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400" b="1" dirty="0">
                <a:solidFill>
                  <a:srgbClr val="73D57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실제  많이 사용되는 지역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차이가 있음</a:t>
            </a:r>
          </a:p>
        </p:txBody>
      </p:sp>
    </p:spTree>
    <p:extLst>
      <p:ext uri="{BB962C8B-B14F-4D97-AF65-F5344CB8AC3E}">
        <p14:creationId xmlns:p14="http://schemas.microsoft.com/office/powerpoint/2010/main" val="1441577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CA795-53A6-8EE9-A3CE-5C262A0EBD29}"/>
              </a:ext>
            </a:extLst>
          </p:cNvPr>
          <p:cNvSpPr/>
          <p:nvPr/>
        </p:nvSpPr>
        <p:spPr>
          <a:xfrm>
            <a:off x="0" y="-190500"/>
            <a:ext cx="855617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03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본론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전기차 충전 인프라 현황 분석</a:t>
            </a:r>
          </a:p>
        </p:txBody>
      </p:sp>
      <p:sp>
        <p:nvSpPr>
          <p:cNvPr id="72" name="Object 2">
            <a:extLst>
              <a:ext uri="{FF2B5EF4-FFF2-40B4-BE49-F238E27FC236}">
                <a16:creationId xmlns:a16="http://schemas.microsoft.com/office/drawing/2014/main" id="{308106F3-97A1-C5DC-64FB-96F90C6FA3FF}"/>
              </a:ext>
            </a:extLst>
          </p:cNvPr>
          <p:cNvSpPr txBox="1"/>
          <p:nvPr/>
        </p:nvSpPr>
        <p:spPr>
          <a:xfrm>
            <a:off x="1067733" y="1535736"/>
            <a:ext cx="7029662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지역별 분석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:a16="http://schemas.microsoft.com/office/drawing/2014/main" id="{8DC17979-972E-5805-82FD-66CD60F89F27}"/>
              </a:ext>
            </a:extLst>
          </p:cNvPr>
          <p:cNvSpPr txBox="1"/>
          <p:nvPr/>
        </p:nvSpPr>
        <p:spPr>
          <a:xfrm>
            <a:off x="1067733" y="986962"/>
            <a:ext cx="1992205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2.4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35BB59C-98E2-75A4-32D0-249A81DA3523}"/>
              </a:ext>
            </a:extLst>
          </p:cNvPr>
          <p:cNvCxnSpPr>
            <a:cxnSpLocks/>
          </p:cNvCxnSpPr>
          <p:nvPr/>
        </p:nvCxnSpPr>
        <p:spPr>
          <a:xfrm>
            <a:off x="1817556" y="1291590"/>
            <a:ext cx="2124146" cy="0"/>
          </a:xfrm>
          <a:prstGeom prst="line">
            <a:avLst/>
          </a:prstGeom>
          <a:ln w="38100" cmpd="sng">
            <a:solidFill>
              <a:srgbClr val="42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848915-9F99-EFEB-0894-33625B91FE1D}"/>
              </a:ext>
            </a:extLst>
          </p:cNvPr>
          <p:cNvGrpSpPr/>
          <p:nvPr/>
        </p:nvGrpSpPr>
        <p:grpSpPr>
          <a:xfrm rot="5400000">
            <a:off x="-387033" y="5846564"/>
            <a:ext cx="1628033" cy="874120"/>
            <a:chOff x="5676891" y="3190875"/>
            <a:chExt cx="833446" cy="471487"/>
          </a:xfrm>
          <a:solidFill>
            <a:schemeClr val="bg1"/>
          </a:solidFill>
        </p:grpSpPr>
        <p:sp>
          <p:nvSpPr>
            <p:cNvPr id="3" name="그래픽 22" descr="전기차 단색으로 채워진">
              <a:extLst>
                <a:ext uri="{FF2B5EF4-FFF2-40B4-BE49-F238E27FC236}">
                  <a16:creationId xmlns:a16="http://schemas.microsoft.com/office/drawing/2014/main" id="{072DECAD-506A-5BEF-29C2-494C5958A1F1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" name="그래픽 22" descr="전기차 단색으로 채워진">
              <a:extLst>
                <a:ext uri="{FF2B5EF4-FFF2-40B4-BE49-F238E27FC236}">
                  <a16:creationId xmlns:a16="http://schemas.microsoft.com/office/drawing/2014/main" id="{7FEF5BFA-47FA-13FC-8840-5A044BFB8937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" name="그래픽 22" descr="전기차 단색으로 채워진">
              <a:extLst>
                <a:ext uri="{FF2B5EF4-FFF2-40B4-BE49-F238E27FC236}">
                  <a16:creationId xmlns:a16="http://schemas.microsoft.com/office/drawing/2014/main" id="{D1BDFA91-8B44-DECF-313A-1F7098244D64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11" name="Object 20">
            <a:extLst>
              <a:ext uri="{FF2B5EF4-FFF2-40B4-BE49-F238E27FC236}">
                <a16:creationId xmlns:a16="http://schemas.microsoft.com/office/drawing/2014/main" id="{A8CA55F5-FF1A-5E2A-CA2E-DB9E4DE82782}"/>
              </a:ext>
            </a:extLst>
          </p:cNvPr>
          <p:cNvSpPr txBox="1"/>
          <p:nvPr/>
        </p:nvSpPr>
        <p:spPr>
          <a:xfrm>
            <a:off x="3581400" y="7658100"/>
            <a:ext cx="12396578" cy="5930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rPr>
              <a:t>전기차 등록대수</a:t>
            </a:r>
            <a:r>
              <a:rPr lang="ko-KR" altLang="en-US" sz="2400" dirty="0">
                <a:solidFill>
                  <a:srgbClr val="3B3B3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rPr>
              <a:t>가 많은 곳은 충전소도 많음</a:t>
            </a:r>
            <a:r>
              <a:rPr lang="en-US" altLang="ko-KR" sz="2400" dirty="0">
                <a:solidFill>
                  <a:srgbClr val="3B3B3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rPr>
              <a:t> -&gt; </a:t>
            </a:r>
            <a:r>
              <a:rPr lang="ko-KR" altLang="en-US" sz="2400" dirty="0">
                <a:solidFill>
                  <a:srgbClr val="3B3B3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rPr>
              <a:t>전기차 등록대수에 </a:t>
            </a:r>
            <a:r>
              <a:rPr lang="ko-KR" altLang="en-US" sz="2400" b="1" dirty="0">
                <a:solidFill>
                  <a:srgbClr val="73D57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rPr>
              <a:t>충전 인프라</a:t>
            </a:r>
            <a:r>
              <a:rPr lang="ko-KR" altLang="en-US" sz="2400" dirty="0">
                <a:solidFill>
                  <a:srgbClr val="3B3B3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rPr>
              <a:t>가 맞춰가고 있음</a:t>
            </a:r>
            <a:endParaRPr lang="en-US" altLang="ko-KR" sz="2400" dirty="0">
              <a:solidFill>
                <a:srgbClr val="3B3B3B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S-Core Dream 3 Light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2865E82-1B4C-8BA6-D22E-89795E84B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83" y="2603109"/>
            <a:ext cx="10189717" cy="463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61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CA795-53A6-8EE9-A3CE-5C262A0EBD29}"/>
              </a:ext>
            </a:extLst>
          </p:cNvPr>
          <p:cNvSpPr/>
          <p:nvPr/>
        </p:nvSpPr>
        <p:spPr>
          <a:xfrm>
            <a:off x="0" y="-190500"/>
            <a:ext cx="855617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03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본론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전기차 충전 인프라 현황 분석</a:t>
            </a:r>
          </a:p>
        </p:txBody>
      </p:sp>
      <p:sp>
        <p:nvSpPr>
          <p:cNvPr id="72" name="Object 2">
            <a:extLst>
              <a:ext uri="{FF2B5EF4-FFF2-40B4-BE49-F238E27FC236}">
                <a16:creationId xmlns:a16="http://schemas.microsoft.com/office/drawing/2014/main" id="{308106F3-97A1-C5DC-64FB-96F90C6FA3FF}"/>
              </a:ext>
            </a:extLst>
          </p:cNvPr>
          <p:cNvSpPr txBox="1"/>
          <p:nvPr/>
        </p:nvSpPr>
        <p:spPr>
          <a:xfrm>
            <a:off x="1067733" y="1535736"/>
            <a:ext cx="7029662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지역별 분석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:a16="http://schemas.microsoft.com/office/drawing/2014/main" id="{8DC17979-972E-5805-82FD-66CD60F89F27}"/>
              </a:ext>
            </a:extLst>
          </p:cNvPr>
          <p:cNvSpPr txBox="1"/>
          <p:nvPr/>
        </p:nvSpPr>
        <p:spPr>
          <a:xfrm>
            <a:off x="1067733" y="986962"/>
            <a:ext cx="1992205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2.5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35BB59C-98E2-75A4-32D0-249A81DA3523}"/>
              </a:ext>
            </a:extLst>
          </p:cNvPr>
          <p:cNvCxnSpPr>
            <a:cxnSpLocks/>
          </p:cNvCxnSpPr>
          <p:nvPr/>
        </p:nvCxnSpPr>
        <p:spPr>
          <a:xfrm>
            <a:off x="1817556" y="1291590"/>
            <a:ext cx="2124146" cy="0"/>
          </a:xfrm>
          <a:prstGeom prst="line">
            <a:avLst/>
          </a:prstGeom>
          <a:ln w="38100" cmpd="sng">
            <a:solidFill>
              <a:srgbClr val="42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848915-9F99-EFEB-0894-33625B91FE1D}"/>
              </a:ext>
            </a:extLst>
          </p:cNvPr>
          <p:cNvGrpSpPr/>
          <p:nvPr/>
        </p:nvGrpSpPr>
        <p:grpSpPr>
          <a:xfrm rot="5400000">
            <a:off x="-387033" y="5846564"/>
            <a:ext cx="1628033" cy="874120"/>
            <a:chOff x="5676891" y="3190875"/>
            <a:chExt cx="833446" cy="471487"/>
          </a:xfrm>
          <a:solidFill>
            <a:schemeClr val="bg1"/>
          </a:solidFill>
        </p:grpSpPr>
        <p:sp>
          <p:nvSpPr>
            <p:cNvPr id="3" name="그래픽 22" descr="전기차 단색으로 채워진">
              <a:extLst>
                <a:ext uri="{FF2B5EF4-FFF2-40B4-BE49-F238E27FC236}">
                  <a16:creationId xmlns:a16="http://schemas.microsoft.com/office/drawing/2014/main" id="{072DECAD-506A-5BEF-29C2-494C5958A1F1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" name="그래픽 22" descr="전기차 단색으로 채워진">
              <a:extLst>
                <a:ext uri="{FF2B5EF4-FFF2-40B4-BE49-F238E27FC236}">
                  <a16:creationId xmlns:a16="http://schemas.microsoft.com/office/drawing/2014/main" id="{7FEF5BFA-47FA-13FC-8840-5A044BFB8937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" name="그래픽 22" descr="전기차 단색으로 채워진">
              <a:extLst>
                <a:ext uri="{FF2B5EF4-FFF2-40B4-BE49-F238E27FC236}">
                  <a16:creationId xmlns:a16="http://schemas.microsoft.com/office/drawing/2014/main" id="{D1BDFA91-8B44-DECF-313A-1F7098244D64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11" name="Object 20">
            <a:extLst>
              <a:ext uri="{FF2B5EF4-FFF2-40B4-BE49-F238E27FC236}">
                <a16:creationId xmlns:a16="http://schemas.microsoft.com/office/drawing/2014/main" id="{A8CA55F5-FF1A-5E2A-CA2E-DB9E4DE82782}"/>
              </a:ext>
            </a:extLst>
          </p:cNvPr>
          <p:cNvSpPr txBox="1"/>
          <p:nvPr/>
        </p:nvSpPr>
        <p:spPr>
          <a:xfrm>
            <a:off x="3581400" y="7658100"/>
            <a:ext cx="13083311" cy="5930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rPr>
              <a:t>충전시간</a:t>
            </a:r>
            <a:r>
              <a:rPr lang="ko-KR" altLang="en-US" sz="2400" dirty="0">
                <a:solidFill>
                  <a:srgbClr val="3B3B3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rPr>
              <a:t> 많은 곳은 평균 미사용시간도 많음</a:t>
            </a:r>
            <a:r>
              <a:rPr lang="en-US" altLang="ko-KR" sz="2400" dirty="0">
                <a:solidFill>
                  <a:srgbClr val="3B3B3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rPr>
              <a:t> -&gt; </a:t>
            </a:r>
            <a:r>
              <a:rPr lang="ko-KR" altLang="en-US" sz="2400" dirty="0">
                <a:solidFill>
                  <a:srgbClr val="3B3B3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rPr>
              <a:t>충전을 많이 하는 곳일수록 </a:t>
            </a:r>
            <a:r>
              <a:rPr lang="ko-KR" altLang="en-US" sz="2400" b="1" dirty="0">
                <a:solidFill>
                  <a:srgbClr val="73D57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rPr>
              <a:t>미사용시간</a:t>
            </a:r>
            <a:r>
              <a:rPr lang="ko-KR" altLang="en-US" sz="2400" dirty="0">
                <a:solidFill>
                  <a:srgbClr val="3B3B3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rPr>
              <a:t>도 </a:t>
            </a:r>
            <a:r>
              <a:rPr lang="ko-KR" altLang="en-US" sz="2400" dirty="0" err="1">
                <a:solidFill>
                  <a:srgbClr val="3B3B3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3 Light" pitchFamily="34" charset="0"/>
              </a:rPr>
              <a:t>많아짐</a:t>
            </a:r>
            <a:endParaRPr lang="en-US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4FB525-29AF-EB73-933A-826706F98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773008"/>
            <a:ext cx="9296400" cy="445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18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089DBB2-70F1-A624-4A8C-90F70C5A6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96" y="2900118"/>
            <a:ext cx="10515600" cy="6171613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CA795-53A6-8EE9-A3CE-5C262A0EBD29}"/>
              </a:ext>
            </a:extLst>
          </p:cNvPr>
          <p:cNvSpPr/>
          <p:nvPr/>
        </p:nvSpPr>
        <p:spPr>
          <a:xfrm>
            <a:off x="0" y="-190500"/>
            <a:ext cx="855617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03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본론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전기차 충전 인프라 현황 분석</a:t>
            </a:r>
          </a:p>
        </p:txBody>
      </p:sp>
      <p:sp>
        <p:nvSpPr>
          <p:cNvPr id="72" name="Object 2">
            <a:extLst>
              <a:ext uri="{FF2B5EF4-FFF2-40B4-BE49-F238E27FC236}">
                <a16:creationId xmlns:a16="http://schemas.microsoft.com/office/drawing/2014/main" id="{308106F3-97A1-C5DC-64FB-96F90C6FA3FF}"/>
              </a:ext>
            </a:extLst>
          </p:cNvPr>
          <p:cNvSpPr txBox="1"/>
          <p:nvPr/>
        </p:nvSpPr>
        <p:spPr>
          <a:xfrm>
            <a:off x="1067733" y="1535736"/>
            <a:ext cx="7029662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지역별 특이사항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:a16="http://schemas.microsoft.com/office/drawing/2014/main" id="{8DC17979-972E-5805-82FD-66CD60F89F27}"/>
              </a:ext>
            </a:extLst>
          </p:cNvPr>
          <p:cNvSpPr txBox="1"/>
          <p:nvPr/>
        </p:nvSpPr>
        <p:spPr>
          <a:xfrm>
            <a:off x="1067733" y="986962"/>
            <a:ext cx="1992205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2.6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35BB59C-98E2-75A4-32D0-249A81DA3523}"/>
              </a:ext>
            </a:extLst>
          </p:cNvPr>
          <p:cNvCxnSpPr>
            <a:cxnSpLocks/>
          </p:cNvCxnSpPr>
          <p:nvPr/>
        </p:nvCxnSpPr>
        <p:spPr>
          <a:xfrm>
            <a:off x="1817556" y="1291590"/>
            <a:ext cx="2124146" cy="0"/>
          </a:xfrm>
          <a:prstGeom prst="line">
            <a:avLst/>
          </a:prstGeom>
          <a:ln w="38100" cmpd="sng">
            <a:solidFill>
              <a:srgbClr val="42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848915-9F99-EFEB-0894-33625B91FE1D}"/>
              </a:ext>
            </a:extLst>
          </p:cNvPr>
          <p:cNvGrpSpPr/>
          <p:nvPr/>
        </p:nvGrpSpPr>
        <p:grpSpPr>
          <a:xfrm rot="5400000">
            <a:off x="-387033" y="5846564"/>
            <a:ext cx="1628033" cy="874120"/>
            <a:chOff x="5676891" y="3190875"/>
            <a:chExt cx="833446" cy="471487"/>
          </a:xfrm>
          <a:solidFill>
            <a:schemeClr val="bg1"/>
          </a:solidFill>
        </p:grpSpPr>
        <p:sp>
          <p:nvSpPr>
            <p:cNvPr id="3" name="그래픽 22" descr="전기차 단색으로 채워진">
              <a:extLst>
                <a:ext uri="{FF2B5EF4-FFF2-40B4-BE49-F238E27FC236}">
                  <a16:creationId xmlns:a16="http://schemas.microsoft.com/office/drawing/2014/main" id="{072DECAD-506A-5BEF-29C2-494C5958A1F1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" name="그래픽 22" descr="전기차 단색으로 채워진">
              <a:extLst>
                <a:ext uri="{FF2B5EF4-FFF2-40B4-BE49-F238E27FC236}">
                  <a16:creationId xmlns:a16="http://schemas.microsoft.com/office/drawing/2014/main" id="{7FEF5BFA-47FA-13FC-8840-5A044BFB8937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" name="그래픽 22" descr="전기차 단색으로 채워진">
              <a:extLst>
                <a:ext uri="{FF2B5EF4-FFF2-40B4-BE49-F238E27FC236}">
                  <a16:creationId xmlns:a16="http://schemas.microsoft.com/office/drawing/2014/main" id="{D1BDFA91-8B44-DECF-313A-1F7098244D64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6" name="Object 18">
            <a:extLst>
              <a:ext uri="{FF2B5EF4-FFF2-40B4-BE49-F238E27FC236}">
                <a16:creationId xmlns:a16="http://schemas.microsoft.com/office/drawing/2014/main" id="{3792ADC3-1B29-BB6C-71B7-B0973DDD676B}"/>
              </a:ext>
            </a:extLst>
          </p:cNvPr>
          <p:cNvSpPr txBox="1"/>
          <p:nvPr/>
        </p:nvSpPr>
        <p:spPr>
          <a:xfrm>
            <a:off x="12054723" y="3020064"/>
            <a:ext cx="531887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사용횟수와 미사용시간 간의 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/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지역별 특이사항</a:t>
            </a:r>
            <a:endParaRPr 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Object 19">
            <a:extLst>
              <a:ext uri="{FF2B5EF4-FFF2-40B4-BE49-F238E27FC236}">
                <a16:creationId xmlns:a16="http://schemas.microsoft.com/office/drawing/2014/main" id="{9A08E372-9441-5569-1928-39DC4F5A4C17}"/>
              </a:ext>
            </a:extLst>
          </p:cNvPr>
          <p:cNvSpPr txBox="1"/>
          <p:nvPr/>
        </p:nvSpPr>
        <p:spPr>
          <a:xfrm>
            <a:off x="12054723" y="4442398"/>
            <a:ext cx="5699877" cy="26243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 횟수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 비슷한데 </a:t>
            </a: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미사용 시간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차이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2400" dirty="0">
                <a:solidFill>
                  <a:srgbClr val="FFC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세종특별자치시 </a:t>
            </a:r>
            <a:r>
              <a:rPr lang="en-US" altLang="ko-KR" sz="2400" dirty="0">
                <a:solidFill>
                  <a:srgbClr val="FFC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2400" dirty="0">
                <a:solidFill>
                  <a:srgbClr val="FFC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울산광역시  </a:t>
            </a:r>
            <a:endParaRPr lang="en-US" altLang="ko-KR" sz="2400" dirty="0">
              <a:solidFill>
                <a:srgbClr val="FFC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미사용시간 평균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비슷한데 </a:t>
            </a: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 횟수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차이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2400" dirty="0">
                <a:solidFill>
                  <a:srgbClr val="C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경기도 </a:t>
            </a:r>
            <a:r>
              <a:rPr lang="en-US" altLang="ko-KR" sz="2400" dirty="0">
                <a:solidFill>
                  <a:srgbClr val="C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2400" dirty="0">
                <a:solidFill>
                  <a:srgbClr val="C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전라북도</a:t>
            </a:r>
            <a:endParaRPr lang="en-US" altLang="ko-KR" sz="2400" dirty="0">
              <a:solidFill>
                <a:srgbClr val="C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E0BEF-7E77-D230-C128-C22E274FD7E8}"/>
              </a:ext>
            </a:extLst>
          </p:cNvPr>
          <p:cNvSpPr/>
          <p:nvPr/>
        </p:nvSpPr>
        <p:spPr>
          <a:xfrm>
            <a:off x="7010400" y="3558673"/>
            <a:ext cx="1066800" cy="5029201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7DFA3-0283-1238-8F6A-58CE9CEC8FEF}"/>
              </a:ext>
            </a:extLst>
          </p:cNvPr>
          <p:cNvSpPr/>
          <p:nvPr/>
        </p:nvSpPr>
        <p:spPr>
          <a:xfrm>
            <a:off x="2819400" y="4533900"/>
            <a:ext cx="6934200" cy="66167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704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49838B81-3BA9-327A-1465-C8959BE93AC0}"/>
              </a:ext>
            </a:extLst>
          </p:cNvPr>
          <p:cNvSpPr/>
          <p:nvPr/>
        </p:nvSpPr>
        <p:spPr>
          <a:xfrm>
            <a:off x="2906108" y="4991100"/>
            <a:ext cx="13019692" cy="125301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67733" y="1535736"/>
            <a:ext cx="5028350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목차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00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7DF5F3-0FA6-2A04-C738-0567E6C602FA}"/>
              </a:ext>
            </a:extLst>
          </p:cNvPr>
          <p:cNvSpPr/>
          <p:nvPr/>
        </p:nvSpPr>
        <p:spPr>
          <a:xfrm>
            <a:off x="2895197" y="4991100"/>
            <a:ext cx="3255544" cy="125301"/>
          </a:xfrm>
          <a:prstGeom prst="rect">
            <a:avLst/>
          </a:prstGeom>
          <a:solidFill>
            <a:srgbClr val="42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FA7AC0-5732-C255-F0DC-0AA19C42A167}"/>
              </a:ext>
            </a:extLst>
          </p:cNvPr>
          <p:cNvSpPr/>
          <p:nvPr/>
        </p:nvSpPr>
        <p:spPr>
          <a:xfrm>
            <a:off x="0" y="-190500"/>
            <a:ext cx="855617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목차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D4DC349-28C5-CEC2-03B7-546B22AC345F}"/>
              </a:ext>
            </a:extLst>
          </p:cNvPr>
          <p:cNvGrpSpPr/>
          <p:nvPr/>
        </p:nvGrpSpPr>
        <p:grpSpPr>
          <a:xfrm rot="5400000">
            <a:off x="-395461" y="1304404"/>
            <a:ext cx="1628033" cy="874120"/>
            <a:chOff x="5676891" y="3190875"/>
            <a:chExt cx="833446" cy="471487"/>
          </a:xfrm>
          <a:solidFill>
            <a:schemeClr val="bg1"/>
          </a:solidFill>
        </p:grpSpPr>
        <p:sp>
          <p:nvSpPr>
            <p:cNvPr id="27" name="그래픽 22" descr="전기차 단색으로 채워진">
              <a:extLst>
                <a:ext uri="{FF2B5EF4-FFF2-40B4-BE49-F238E27FC236}">
                  <a16:creationId xmlns:a16="http://schemas.microsoft.com/office/drawing/2014/main" id="{2D05AB08-4E35-49AC-E54E-F6A2895C98CE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그래픽 22" descr="전기차 단색으로 채워진">
              <a:extLst>
                <a:ext uri="{FF2B5EF4-FFF2-40B4-BE49-F238E27FC236}">
                  <a16:creationId xmlns:a16="http://schemas.microsoft.com/office/drawing/2014/main" id="{B62DACB7-84C0-850B-F177-D3AF05A73B53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그래픽 22" descr="전기차 단색으로 채워진">
              <a:extLst>
                <a:ext uri="{FF2B5EF4-FFF2-40B4-BE49-F238E27FC236}">
                  <a16:creationId xmlns:a16="http://schemas.microsoft.com/office/drawing/2014/main" id="{492385C4-7B32-2A07-4A66-EE28BF56CD2D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37" name="Object 4">
            <a:extLst>
              <a:ext uri="{FF2B5EF4-FFF2-40B4-BE49-F238E27FC236}">
                <a16:creationId xmlns:a16="http://schemas.microsoft.com/office/drawing/2014/main" id="{86EB8BFE-76D3-289F-4D53-10E90D58C12F}"/>
              </a:ext>
            </a:extLst>
          </p:cNvPr>
          <p:cNvSpPr txBox="1"/>
          <p:nvPr/>
        </p:nvSpPr>
        <p:spPr>
          <a:xfrm>
            <a:off x="2829908" y="3851323"/>
            <a:ext cx="552668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3B3B3B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S-Core Dream 6 Bold" pitchFamily="34" charset="0"/>
              </a:rPr>
              <a:t>1. </a:t>
            </a:r>
            <a:r>
              <a:rPr lang="en-US" sz="4000" dirty="0" err="1">
                <a:solidFill>
                  <a:srgbClr val="3B3B3B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S-Core Dream 6 Bold" pitchFamily="34" charset="0"/>
              </a:rPr>
              <a:t>프로젝트</a:t>
            </a:r>
            <a:r>
              <a:rPr lang="en-US" altLang="ko-KR" sz="4000" dirty="0">
                <a:solidFill>
                  <a:srgbClr val="3B3B3B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S-Core Dream 6 Bold" pitchFamily="34" charset="0"/>
              </a:rPr>
              <a:t> </a:t>
            </a:r>
            <a:r>
              <a:rPr lang="ko-KR" altLang="en-US" sz="4000" dirty="0">
                <a:solidFill>
                  <a:srgbClr val="3B3B3B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S-Core Dream 6 Bold" pitchFamily="34" charset="0"/>
              </a:rPr>
              <a:t>개요</a:t>
            </a:r>
            <a:endParaRPr lang="en-US" sz="4000" dirty="0">
              <a:solidFill>
                <a:srgbClr val="3B3B3B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  <a:cs typeface="S-Core Dream 6 Bold" pitchFamily="34" charset="0"/>
            </a:endParaRPr>
          </a:p>
        </p:txBody>
      </p:sp>
      <p:sp>
        <p:nvSpPr>
          <p:cNvPr id="38" name="Object 14">
            <a:extLst>
              <a:ext uri="{FF2B5EF4-FFF2-40B4-BE49-F238E27FC236}">
                <a16:creationId xmlns:a16="http://schemas.microsoft.com/office/drawing/2014/main" id="{C2376C1C-DAC7-E876-6A7D-B131CB5A7173}"/>
              </a:ext>
            </a:extLst>
          </p:cNvPr>
          <p:cNvSpPr txBox="1"/>
          <p:nvPr/>
        </p:nvSpPr>
        <p:spPr>
          <a:xfrm>
            <a:off x="7134736" y="3848100"/>
            <a:ext cx="223786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3B3B3B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S-Core Dream 6 Bold" pitchFamily="34" charset="0"/>
              </a:rPr>
              <a:t>2. </a:t>
            </a:r>
            <a:r>
              <a:rPr lang="ko-KR" altLang="en-US" sz="4000" dirty="0">
                <a:solidFill>
                  <a:srgbClr val="3B3B3B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S-Core Dream 6 Bold" pitchFamily="34" charset="0"/>
              </a:rPr>
              <a:t>서론</a:t>
            </a:r>
            <a:endParaRPr lang="en-US" sz="4000" dirty="0">
              <a:solidFill>
                <a:srgbClr val="3B3B3B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  <a:cs typeface="S-Core Dream 6 Bold" pitchFamily="34" charset="0"/>
            </a:endParaRPr>
          </a:p>
        </p:txBody>
      </p:sp>
      <p:sp>
        <p:nvSpPr>
          <p:cNvPr id="39" name="Object 15">
            <a:extLst>
              <a:ext uri="{FF2B5EF4-FFF2-40B4-BE49-F238E27FC236}">
                <a16:creationId xmlns:a16="http://schemas.microsoft.com/office/drawing/2014/main" id="{AD425B48-D558-DCEC-B489-401FB2BD485A}"/>
              </a:ext>
            </a:extLst>
          </p:cNvPr>
          <p:cNvSpPr txBox="1"/>
          <p:nvPr/>
        </p:nvSpPr>
        <p:spPr>
          <a:xfrm>
            <a:off x="10439329" y="3848100"/>
            <a:ext cx="219463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3B3B3B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S-Core Dream 6 Bold" pitchFamily="34" charset="0"/>
              </a:rPr>
              <a:t>3. </a:t>
            </a:r>
            <a:r>
              <a:rPr lang="ko-KR" altLang="en-US" sz="4000" dirty="0">
                <a:solidFill>
                  <a:srgbClr val="3B3B3B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S-Core Dream 6 Bold" pitchFamily="34" charset="0"/>
              </a:rPr>
              <a:t>본론</a:t>
            </a:r>
            <a:r>
              <a:rPr lang="en-US" sz="4000" dirty="0">
                <a:solidFill>
                  <a:srgbClr val="3B3B3B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S-Core Dream 6 Bold" pitchFamily="34" charset="0"/>
              </a:rPr>
              <a:t> </a:t>
            </a:r>
          </a:p>
        </p:txBody>
      </p:sp>
      <p:sp>
        <p:nvSpPr>
          <p:cNvPr id="40" name="Object 16">
            <a:extLst>
              <a:ext uri="{FF2B5EF4-FFF2-40B4-BE49-F238E27FC236}">
                <a16:creationId xmlns:a16="http://schemas.microsoft.com/office/drawing/2014/main" id="{B1325A59-72C7-5974-F1B6-8A8529B8F9E7}"/>
              </a:ext>
            </a:extLst>
          </p:cNvPr>
          <p:cNvSpPr txBox="1"/>
          <p:nvPr/>
        </p:nvSpPr>
        <p:spPr>
          <a:xfrm>
            <a:off x="13745426" y="3848100"/>
            <a:ext cx="210417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3B3B3B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S-Core Dream 6 Bold" pitchFamily="34" charset="0"/>
              </a:rPr>
              <a:t>4. </a:t>
            </a:r>
            <a:r>
              <a:rPr lang="ko-KR" altLang="en-US" sz="4000" dirty="0">
                <a:solidFill>
                  <a:srgbClr val="3B3B3B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S-Core Dream 6 Bold" pitchFamily="34" charset="0"/>
              </a:rPr>
              <a:t>결론</a:t>
            </a:r>
            <a:endParaRPr lang="en-US" sz="4000" dirty="0">
              <a:solidFill>
                <a:srgbClr val="3B3B3B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  <a:cs typeface="S-Core Dream 6 Bold" pitchFamily="34" charset="0"/>
            </a:endParaRPr>
          </a:p>
        </p:txBody>
      </p:sp>
      <p:sp>
        <p:nvSpPr>
          <p:cNvPr id="41" name="Object 19">
            <a:extLst>
              <a:ext uri="{FF2B5EF4-FFF2-40B4-BE49-F238E27FC236}">
                <a16:creationId xmlns:a16="http://schemas.microsoft.com/office/drawing/2014/main" id="{F919C94D-EBCC-5599-670E-8DD9DDA4B852}"/>
              </a:ext>
            </a:extLst>
          </p:cNvPr>
          <p:cNvSpPr txBox="1"/>
          <p:nvPr/>
        </p:nvSpPr>
        <p:spPr>
          <a:xfrm>
            <a:off x="3079669" y="5548292"/>
            <a:ext cx="3255544" cy="1701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1-1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팀원 소개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1-2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주제 선정 이유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1-3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데이터 출처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Object 21">
            <a:extLst>
              <a:ext uri="{FF2B5EF4-FFF2-40B4-BE49-F238E27FC236}">
                <a16:creationId xmlns:a16="http://schemas.microsoft.com/office/drawing/2014/main" id="{E0A83ED0-0EA2-5495-9A90-55B976F0B075}"/>
              </a:ext>
            </a:extLst>
          </p:cNvPr>
          <p:cNvSpPr txBox="1"/>
          <p:nvPr/>
        </p:nvSpPr>
        <p:spPr>
          <a:xfrm>
            <a:off x="10505121" y="5587336"/>
            <a:ext cx="4369119" cy="170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3-1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데이터 전처리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3-2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지역별 분석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3-3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용도별 분석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S-Core Dream 3 Light" pitchFamily="34" charset="0"/>
            </a:endParaRPr>
          </a:p>
        </p:txBody>
      </p:sp>
      <p:sp>
        <p:nvSpPr>
          <p:cNvPr id="43" name="Object 19">
            <a:extLst>
              <a:ext uri="{FF2B5EF4-FFF2-40B4-BE49-F238E27FC236}">
                <a16:creationId xmlns:a16="http://schemas.microsoft.com/office/drawing/2014/main" id="{7FF68A1F-DD37-0E74-74E8-A4C98D336663}"/>
              </a:ext>
            </a:extLst>
          </p:cNvPr>
          <p:cNvSpPr txBox="1"/>
          <p:nvPr/>
        </p:nvSpPr>
        <p:spPr>
          <a:xfrm>
            <a:off x="7157221" y="5587336"/>
            <a:ext cx="3255544" cy="1147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2-1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우리나라 현황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2-2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해외 현황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S-Core Dream 3 Light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83D78D6-0AAD-E7F4-97B9-570116ADC51D}"/>
              </a:ext>
            </a:extLst>
          </p:cNvPr>
          <p:cNvSpPr/>
          <p:nvPr/>
        </p:nvSpPr>
        <p:spPr>
          <a:xfrm>
            <a:off x="7134736" y="4991100"/>
            <a:ext cx="2296202" cy="137333"/>
          </a:xfrm>
          <a:prstGeom prst="rect">
            <a:avLst/>
          </a:prstGeom>
          <a:solidFill>
            <a:srgbClr val="42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2A65F-DBD6-46D7-28F1-52A8B22B9ED2}"/>
              </a:ext>
            </a:extLst>
          </p:cNvPr>
          <p:cNvSpPr/>
          <p:nvPr/>
        </p:nvSpPr>
        <p:spPr>
          <a:xfrm>
            <a:off x="10424160" y="4993593"/>
            <a:ext cx="2296202" cy="125301"/>
          </a:xfrm>
          <a:prstGeom prst="rect">
            <a:avLst/>
          </a:prstGeom>
          <a:solidFill>
            <a:srgbClr val="42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E8EA28-AF1F-F5BA-C87B-56601035B648}"/>
              </a:ext>
            </a:extLst>
          </p:cNvPr>
          <p:cNvSpPr/>
          <p:nvPr/>
        </p:nvSpPr>
        <p:spPr>
          <a:xfrm>
            <a:off x="13713128" y="5003132"/>
            <a:ext cx="2296202" cy="125301"/>
          </a:xfrm>
          <a:prstGeom prst="rect">
            <a:avLst/>
          </a:prstGeom>
          <a:solidFill>
            <a:srgbClr val="42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A2CBB00-2127-CDF9-49FC-4B3F35C8E025}"/>
              </a:ext>
            </a:extLst>
          </p:cNvPr>
          <p:cNvCxnSpPr>
            <a:cxnSpLocks/>
          </p:cNvCxnSpPr>
          <p:nvPr/>
        </p:nvCxnSpPr>
        <p:spPr>
          <a:xfrm>
            <a:off x="1817556" y="1291590"/>
            <a:ext cx="2124146" cy="0"/>
          </a:xfrm>
          <a:prstGeom prst="line">
            <a:avLst/>
          </a:prstGeom>
          <a:ln w="38100" cmpd="sng">
            <a:solidFill>
              <a:srgbClr val="42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2767 L 1.38889E-7 -1.23457E-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3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CA795-53A6-8EE9-A3CE-5C262A0EBD29}"/>
              </a:ext>
            </a:extLst>
          </p:cNvPr>
          <p:cNvSpPr/>
          <p:nvPr/>
        </p:nvSpPr>
        <p:spPr>
          <a:xfrm>
            <a:off x="0" y="-190500"/>
            <a:ext cx="855617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03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본론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전기차 충전 인프라 현황 분석</a:t>
            </a:r>
          </a:p>
        </p:txBody>
      </p:sp>
      <p:sp>
        <p:nvSpPr>
          <p:cNvPr id="72" name="Object 2">
            <a:extLst>
              <a:ext uri="{FF2B5EF4-FFF2-40B4-BE49-F238E27FC236}">
                <a16:creationId xmlns:a16="http://schemas.microsoft.com/office/drawing/2014/main" id="{308106F3-97A1-C5DC-64FB-96F90C6FA3FF}"/>
              </a:ext>
            </a:extLst>
          </p:cNvPr>
          <p:cNvSpPr txBox="1"/>
          <p:nvPr/>
        </p:nvSpPr>
        <p:spPr>
          <a:xfrm>
            <a:off x="1067733" y="1535736"/>
            <a:ext cx="7029662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세종과 울산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:a16="http://schemas.microsoft.com/office/drawing/2014/main" id="{8DC17979-972E-5805-82FD-66CD60F89F27}"/>
              </a:ext>
            </a:extLst>
          </p:cNvPr>
          <p:cNvSpPr txBox="1"/>
          <p:nvPr/>
        </p:nvSpPr>
        <p:spPr>
          <a:xfrm>
            <a:off x="1067733" y="986962"/>
            <a:ext cx="1992205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2.6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35BB59C-98E2-75A4-32D0-249A81DA3523}"/>
              </a:ext>
            </a:extLst>
          </p:cNvPr>
          <p:cNvCxnSpPr>
            <a:cxnSpLocks/>
          </p:cNvCxnSpPr>
          <p:nvPr/>
        </p:nvCxnSpPr>
        <p:spPr>
          <a:xfrm>
            <a:off x="1817556" y="1291590"/>
            <a:ext cx="2124146" cy="0"/>
          </a:xfrm>
          <a:prstGeom prst="line">
            <a:avLst/>
          </a:prstGeom>
          <a:ln w="38100" cmpd="sng">
            <a:solidFill>
              <a:srgbClr val="42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848915-9F99-EFEB-0894-33625B91FE1D}"/>
              </a:ext>
            </a:extLst>
          </p:cNvPr>
          <p:cNvGrpSpPr/>
          <p:nvPr/>
        </p:nvGrpSpPr>
        <p:grpSpPr>
          <a:xfrm rot="5400000">
            <a:off x="-387033" y="5846564"/>
            <a:ext cx="1628033" cy="874120"/>
            <a:chOff x="5676891" y="3190875"/>
            <a:chExt cx="833446" cy="471487"/>
          </a:xfrm>
          <a:solidFill>
            <a:schemeClr val="bg1"/>
          </a:solidFill>
        </p:grpSpPr>
        <p:sp>
          <p:nvSpPr>
            <p:cNvPr id="3" name="그래픽 22" descr="전기차 단색으로 채워진">
              <a:extLst>
                <a:ext uri="{FF2B5EF4-FFF2-40B4-BE49-F238E27FC236}">
                  <a16:creationId xmlns:a16="http://schemas.microsoft.com/office/drawing/2014/main" id="{072DECAD-506A-5BEF-29C2-494C5958A1F1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" name="그래픽 22" descr="전기차 단색으로 채워진">
              <a:extLst>
                <a:ext uri="{FF2B5EF4-FFF2-40B4-BE49-F238E27FC236}">
                  <a16:creationId xmlns:a16="http://schemas.microsoft.com/office/drawing/2014/main" id="{7FEF5BFA-47FA-13FC-8840-5A044BFB8937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" name="그래픽 22" descr="전기차 단색으로 채워진">
              <a:extLst>
                <a:ext uri="{FF2B5EF4-FFF2-40B4-BE49-F238E27FC236}">
                  <a16:creationId xmlns:a16="http://schemas.microsoft.com/office/drawing/2014/main" id="{D1BDFA91-8B44-DECF-313A-1F7098244D64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8" name="Object 10">
            <a:extLst>
              <a:ext uri="{FF2B5EF4-FFF2-40B4-BE49-F238E27FC236}">
                <a16:creationId xmlns:a16="http://schemas.microsoft.com/office/drawing/2014/main" id="{FC5F92CE-F52C-B626-114B-32BA0744FD9A}"/>
              </a:ext>
            </a:extLst>
          </p:cNvPr>
          <p:cNvSpPr txBox="1"/>
          <p:nvPr/>
        </p:nvSpPr>
        <p:spPr>
          <a:xfrm>
            <a:off x="3124200" y="6660403"/>
            <a:ext cx="12877800" cy="1147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2 ExtraLight" pitchFamily="34" charset="0"/>
              </a:rPr>
              <a:t>시간별 </a:t>
            </a:r>
            <a:r>
              <a:rPr lang="ko-KR" altLang="en-US" sz="2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2 ExtraLight" pitchFamily="34" charset="0"/>
              </a:rPr>
              <a:t>충전량의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2 ExtraLight" pitchFamily="34" charset="0"/>
              </a:rPr>
              <a:t> 경우 지역별 합계 데이터를 사용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2 ExtraLight" pitchFamily="34" charset="0"/>
              </a:rPr>
              <a:t>,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2 ExtraLight" pitchFamily="34" charset="0"/>
              </a:rPr>
              <a:t>미사용시간 데이터는 지역별 평균 데이터를 사용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S-Core Dream 2 ExtraLight" pitchFamily="34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세종</a:t>
            </a:r>
            <a:r>
              <a:rPr lang="en-US" altLang="ko-KR" sz="24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</a:t>
            </a:r>
            <a:r>
              <a:rPr lang="ko-KR" altLang="en-US" sz="24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울산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경우 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7-16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 사용하는 패턴이 서로 다름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A3E09E6-4F51-56CF-984D-6CE1544FF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145806"/>
            <a:ext cx="8097259" cy="30644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9F741B-1122-66A0-4C5B-EB008954F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0" y="3118115"/>
            <a:ext cx="8099020" cy="302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34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CA795-53A6-8EE9-A3CE-5C262A0EBD29}"/>
              </a:ext>
            </a:extLst>
          </p:cNvPr>
          <p:cNvSpPr/>
          <p:nvPr/>
        </p:nvSpPr>
        <p:spPr>
          <a:xfrm>
            <a:off x="0" y="-190500"/>
            <a:ext cx="855617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03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본론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전기차 충전 인프라 현황 분석</a:t>
            </a:r>
          </a:p>
        </p:txBody>
      </p:sp>
      <p:sp>
        <p:nvSpPr>
          <p:cNvPr id="72" name="Object 2">
            <a:extLst>
              <a:ext uri="{FF2B5EF4-FFF2-40B4-BE49-F238E27FC236}">
                <a16:creationId xmlns:a16="http://schemas.microsoft.com/office/drawing/2014/main" id="{308106F3-97A1-C5DC-64FB-96F90C6FA3FF}"/>
              </a:ext>
            </a:extLst>
          </p:cNvPr>
          <p:cNvSpPr txBox="1"/>
          <p:nvPr/>
        </p:nvSpPr>
        <p:spPr>
          <a:xfrm>
            <a:off x="1067733" y="1535736"/>
            <a:ext cx="7029662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경기와 전라북도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:a16="http://schemas.microsoft.com/office/drawing/2014/main" id="{8DC17979-972E-5805-82FD-66CD60F89F27}"/>
              </a:ext>
            </a:extLst>
          </p:cNvPr>
          <p:cNvSpPr txBox="1"/>
          <p:nvPr/>
        </p:nvSpPr>
        <p:spPr>
          <a:xfrm>
            <a:off x="1067733" y="986962"/>
            <a:ext cx="1992205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2.6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35BB59C-98E2-75A4-32D0-249A81DA3523}"/>
              </a:ext>
            </a:extLst>
          </p:cNvPr>
          <p:cNvCxnSpPr>
            <a:cxnSpLocks/>
          </p:cNvCxnSpPr>
          <p:nvPr/>
        </p:nvCxnSpPr>
        <p:spPr>
          <a:xfrm>
            <a:off x="1817556" y="1291590"/>
            <a:ext cx="2124146" cy="0"/>
          </a:xfrm>
          <a:prstGeom prst="line">
            <a:avLst/>
          </a:prstGeom>
          <a:ln w="38100" cmpd="sng">
            <a:solidFill>
              <a:srgbClr val="42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848915-9F99-EFEB-0894-33625B91FE1D}"/>
              </a:ext>
            </a:extLst>
          </p:cNvPr>
          <p:cNvGrpSpPr/>
          <p:nvPr/>
        </p:nvGrpSpPr>
        <p:grpSpPr>
          <a:xfrm rot="5400000">
            <a:off x="-387033" y="5846564"/>
            <a:ext cx="1628033" cy="874120"/>
            <a:chOff x="5676891" y="3190875"/>
            <a:chExt cx="833446" cy="471487"/>
          </a:xfrm>
          <a:solidFill>
            <a:schemeClr val="bg1"/>
          </a:solidFill>
        </p:grpSpPr>
        <p:sp>
          <p:nvSpPr>
            <p:cNvPr id="3" name="그래픽 22" descr="전기차 단색으로 채워진">
              <a:extLst>
                <a:ext uri="{FF2B5EF4-FFF2-40B4-BE49-F238E27FC236}">
                  <a16:creationId xmlns:a16="http://schemas.microsoft.com/office/drawing/2014/main" id="{072DECAD-506A-5BEF-29C2-494C5958A1F1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" name="그래픽 22" descr="전기차 단색으로 채워진">
              <a:extLst>
                <a:ext uri="{FF2B5EF4-FFF2-40B4-BE49-F238E27FC236}">
                  <a16:creationId xmlns:a16="http://schemas.microsoft.com/office/drawing/2014/main" id="{7FEF5BFA-47FA-13FC-8840-5A044BFB8937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" name="그래픽 22" descr="전기차 단색으로 채워진">
              <a:extLst>
                <a:ext uri="{FF2B5EF4-FFF2-40B4-BE49-F238E27FC236}">
                  <a16:creationId xmlns:a16="http://schemas.microsoft.com/office/drawing/2014/main" id="{D1BDFA91-8B44-DECF-313A-1F7098244D64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F49C0ED2-1947-4A20-DD16-4B6DD2821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086100"/>
            <a:ext cx="8153695" cy="302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4FDA454B-74D1-2C0D-F7FE-0E0E6B2A2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3096924"/>
            <a:ext cx="8039942" cy="298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10">
            <a:extLst>
              <a:ext uri="{FF2B5EF4-FFF2-40B4-BE49-F238E27FC236}">
                <a16:creationId xmlns:a16="http://schemas.microsoft.com/office/drawing/2014/main" id="{6EF7DFF3-8C59-21F4-6324-AA93E64E2060}"/>
              </a:ext>
            </a:extLst>
          </p:cNvPr>
          <p:cNvSpPr txBox="1"/>
          <p:nvPr/>
        </p:nvSpPr>
        <p:spPr>
          <a:xfrm>
            <a:off x="3124200" y="6660403"/>
            <a:ext cx="12877800" cy="17427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2 ExtraLight" pitchFamily="34" charset="0"/>
              </a:rPr>
              <a:t>시간별 </a:t>
            </a:r>
            <a:r>
              <a:rPr lang="ko-KR" altLang="en-US" sz="2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2 ExtraLight" pitchFamily="34" charset="0"/>
              </a:rPr>
              <a:t>충전량의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2 ExtraLight" pitchFamily="34" charset="0"/>
              </a:rPr>
              <a:t> 경우 지역별 합계 데이터를 사용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2 ExtraLight" pitchFamily="34" charset="0"/>
              </a:rPr>
              <a:t>,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S-Core Dream 2 ExtraLight" pitchFamily="34" charset="0"/>
              </a:rPr>
              <a:t>미사용시간 데이터는 지역별 평균 데이터를 사용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S-Core Dream 2 ExtraLight" pitchFamily="34" charset="0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경기</a:t>
            </a:r>
            <a:r>
              <a:rPr lang="en-US" altLang="ko-KR" sz="24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</a:t>
            </a:r>
            <a:r>
              <a:rPr lang="ko-KR" altLang="en-US" sz="24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전북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경우 </a:t>
            </a:r>
            <a:r>
              <a:rPr lang="ko-KR" altLang="en-US" sz="2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충전량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총합은 다르지만 평균이나 사용패턴이 비슷한 것으로 확인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미사용시간의 평균 값은 </a:t>
            </a:r>
            <a:r>
              <a:rPr lang="ko-KR" altLang="en-US" sz="2600" b="1" dirty="0">
                <a:solidFill>
                  <a:srgbClr val="73D57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 패턴과 더 연관이 있다</a:t>
            </a:r>
            <a:r>
              <a:rPr lang="en-US" altLang="ko-KR" sz="2600" b="1" dirty="0">
                <a:solidFill>
                  <a:srgbClr val="73D57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635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CA795-53A6-8EE9-A3CE-5C262A0EBD29}"/>
              </a:ext>
            </a:extLst>
          </p:cNvPr>
          <p:cNvSpPr/>
          <p:nvPr/>
        </p:nvSpPr>
        <p:spPr>
          <a:xfrm>
            <a:off x="0" y="-190500"/>
            <a:ext cx="855617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03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본론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전기차 충전 인프라 현황 분석</a:t>
            </a:r>
          </a:p>
        </p:txBody>
      </p:sp>
      <p:sp>
        <p:nvSpPr>
          <p:cNvPr id="72" name="Object 2">
            <a:extLst>
              <a:ext uri="{FF2B5EF4-FFF2-40B4-BE49-F238E27FC236}">
                <a16:creationId xmlns:a16="http://schemas.microsoft.com/office/drawing/2014/main" id="{308106F3-97A1-C5DC-64FB-96F90C6FA3FF}"/>
              </a:ext>
            </a:extLst>
          </p:cNvPr>
          <p:cNvSpPr txBox="1"/>
          <p:nvPr/>
        </p:nvSpPr>
        <p:spPr>
          <a:xfrm>
            <a:off x="1067733" y="1535736"/>
            <a:ext cx="7029662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지역별 특이사항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:a16="http://schemas.microsoft.com/office/drawing/2014/main" id="{8DC17979-972E-5805-82FD-66CD60F89F27}"/>
              </a:ext>
            </a:extLst>
          </p:cNvPr>
          <p:cNvSpPr txBox="1"/>
          <p:nvPr/>
        </p:nvSpPr>
        <p:spPr>
          <a:xfrm>
            <a:off x="1067733" y="986962"/>
            <a:ext cx="1992205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2.7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35BB59C-98E2-75A4-32D0-249A81DA3523}"/>
              </a:ext>
            </a:extLst>
          </p:cNvPr>
          <p:cNvCxnSpPr>
            <a:cxnSpLocks/>
          </p:cNvCxnSpPr>
          <p:nvPr/>
        </p:nvCxnSpPr>
        <p:spPr>
          <a:xfrm>
            <a:off x="1817556" y="1291590"/>
            <a:ext cx="2124146" cy="0"/>
          </a:xfrm>
          <a:prstGeom prst="line">
            <a:avLst/>
          </a:prstGeom>
          <a:ln w="38100" cmpd="sng">
            <a:solidFill>
              <a:srgbClr val="42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848915-9F99-EFEB-0894-33625B91FE1D}"/>
              </a:ext>
            </a:extLst>
          </p:cNvPr>
          <p:cNvGrpSpPr/>
          <p:nvPr/>
        </p:nvGrpSpPr>
        <p:grpSpPr>
          <a:xfrm rot="5400000">
            <a:off x="-387033" y="5846564"/>
            <a:ext cx="1628033" cy="874120"/>
            <a:chOff x="5676891" y="3190875"/>
            <a:chExt cx="833446" cy="471487"/>
          </a:xfrm>
          <a:solidFill>
            <a:schemeClr val="bg1"/>
          </a:solidFill>
        </p:grpSpPr>
        <p:sp>
          <p:nvSpPr>
            <p:cNvPr id="3" name="그래픽 22" descr="전기차 단색으로 채워진">
              <a:extLst>
                <a:ext uri="{FF2B5EF4-FFF2-40B4-BE49-F238E27FC236}">
                  <a16:creationId xmlns:a16="http://schemas.microsoft.com/office/drawing/2014/main" id="{072DECAD-506A-5BEF-29C2-494C5958A1F1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" name="그래픽 22" descr="전기차 단색으로 채워진">
              <a:extLst>
                <a:ext uri="{FF2B5EF4-FFF2-40B4-BE49-F238E27FC236}">
                  <a16:creationId xmlns:a16="http://schemas.microsoft.com/office/drawing/2014/main" id="{7FEF5BFA-47FA-13FC-8840-5A044BFB8937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" name="그래픽 22" descr="전기차 단색으로 채워진">
              <a:extLst>
                <a:ext uri="{FF2B5EF4-FFF2-40B4-BE49-F238E27FC236}">
                  <a16:creationId xmlns:a16="http://schemas.microsoft.com/office/drawing/2014/main" id="{D1BDFA91-8B44-DECF-313A-1F7098244D64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6" name="Object 10">
            <a:extLst>
              <a:ext uri="{FF2B5EF4-FFF2-40B4-BE49-F238E27FC236}">
                <a16:creationId xmlns:a16="http://schemas.microsoft.com/office/drawing/2014/main" id="{3DFE1B92-D282-8943-8D50-D11C778DACFD}"/>
              </a:ext>
            </a:extLst>
          </p:cNvPr>
          <p:cNvSpPr txBox="1"/>
          <p:nvPr/>
        </p:nvSpPr>
        <p:spPr>
          <a:xfrm>
            <a:off x="2063835" y="7715769"/>
            <a:ext cx="12495868" cy="17933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6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충전횟수가</a:t>
            </a:r>
            <a:r>
              <a:rPr lang="ko-KR" altLang="en-US" sz="2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비슷하지만 </a:t>
            </a:r>
            <a:r>
              <a:rPr lang="ko-KR" altLang="en-US" sz="26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미사용시간</a:t>
            </a:r>
            <a:r>
              <a:rPr lang="ko-KR" altLang="en-US" sz="2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차이가 심한 지역 비교</a:t>
            </a:r>
            <a:endParaRPr lang="en-US" altLang="ko-KR" sz="2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2400" b="1" dirty="0">
                <a:solidFill>
                  <a:srgbClr val="FFC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세종특별시와 울산광역시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는 특정 시간대에서 </a:t>
            </a:r>
            <a:r>
              <a:rPr lang="ko-KR" altLang="en-US" sz="2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충전량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차이가 남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2400" b="1" dirty="0">
                <a:solidFill>
                  <a:srgbClr val="C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강원도와 경상북도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는 미사용시간 차이가 있음에도 시간대에 따른 </a:t>
            </a:r>
            <a:r>
              <a:rPr lang="ko-KR" altLang="en-US" sz="2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충전량의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차이가 없음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C907AF-4358-B643-4E15-2D2EC4E6A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41" y="2874647"/>
            <a:ext cx="7543800" cy="442746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7AB14B-B837-00F9-5BAE-2A1D8F4190B8}"/>
              </a:ext>
            </a:extLst>
          </p:cNvPr>
          <p:cNvSpPr/>
          <p:nvPr/>
        </p:nvSpPr>
        <p:spPr>
          <a:xfrm>
            <a:off x="6400800" y="3383441"/>
            <a:ext cx="851307" cy="3918668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C21C8D-ACE2-16C0-7FF7-AFBF8B70E9C0}"/>
              </a:ext>
            </a:extLst>
          </p:cNvPr>
          <p:cNvSpPr/>
          <p:nvPr/>
        </p:nvSpPr>
        <p:spPr>
          <a:xfrm rot="16200000">
            <a:off x="2505852" y="6442051"/>
            <a:ext cx="1327869" cy="3922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AE8F1B-8472-F070-9012-A9D7FD0429AC}"/>
              </a:ext>
            </a:extLst>
          </p:cNvPr>
          <p:cNvSpPr/>
          <p:nvPr/>
        </p:nvSpPr>
        <p:spPr>
          <a:xfrm rot="16200000">
            <a:off x="3038786" y="5831985"/>
            <a:ext cx="2547069" cy="39317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오른쪽 화살표 31">
            <a:extLst>
              <a:ext uri="{FF2B5EF4-FFF2-40B4-BE49-F238E27FC236}">
                <a16:creationId xmlns:a16="http://schemas.microsoft.com/office/drawing/2014/main" id="{FDE33FC8-3D9A-0389-50DB-CE31AAAB0A15}"/>
              </a:ext>
            </a:extLst>
          </p:cNvPr>
          <p:cNvSpPr/>
          <p:nvPr/>
        </p:nvSpPr>
        <p:spPr>
          <a:xfrm>
            <a:off x="10009842" y="4923908"/>
            <a:ext cx="623367" cy="439184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BBB0104-ADF3-1A9E-C2C6-07C174DEC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313" y="1257300"/>
            <a:ext cx="5403846" cy="38112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7D10051-07A6-9EED-7701-5779829A1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680" y="5224270"/>
            <a:ext cx="5198728" cy="366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86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CA795-53A6-8EE9-A3CE-5C262A0EBD29}"/>
              </a:ext>
            </a:extLst>
          </p:cNvPr>
          <p:cNvSpPr/>
          <p:nvPr/>
        </p:nvSpPr>
        <p:spPr>
          <a:xfrm>
            <a:off x="0" y="-190500"/>
            <a:ext cx="855617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03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본론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전기차 충전 인프라 현황 분석</a:t>
            </a:r>
          </a:p>
        </p:txBody>
      </p:sp>
      <p:sp>
        <p:nvSpPr>
          <p:cNvPr id="72" name="Object 2">
            <a:extLst>
              <a:ext uri="{FF2B5EF4-FFF2-40B4-BE49-F238E27FC236}">
                <a16:creationId xmlns:a16="http://schemas.microsoft.com/office/drawing/2014/main" id="{308106F3-97A1-C5DC-64FB-96F90C6FA3FF}"/>
              </a:ext>
            </a:extLst>
          </p:cNvPr>
          <p:cNvSpPr txBox="1"/>
          <p:nvPr/>
        </p:nvSpPr>
        <p:spPr>
          <a:xfrm>
            <a:off x="1067733" y="1535736"/>
            <a:ext cx="7029662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지역별 특이사항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:a16="http://schemas.microsoft.com/office/drawing/2014/main" id="{8DC17979-972E-5805-82FD-66CD60F89F27}"/>
              </a:ext>
            </a:extLst>
          </p:cNvPr>
          <p:cNvSpPr txBox="1"/>
          <p:nvPr/>
        </p:nvSpPr>
        <p:spPr>
          <a:xfrm>
            <a:off x="1067733" y="986962"/>
            <a:ext cx="1992205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2.7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35BB59C-98E2-75A4-32D0-249A81DA3523}"/>
              </a:ext>
            </a:extLst>
          </p:cNvPr>
          <p:cNvCxnSpPr>
            <a:cxnSpLocks/>
          </p:cNvCxnSpPr>
          <p:nvPr/>
        </p:nvCxnSpPr>
        <p:spPr>
          <a:xfrm>
            <a:off x="1817556" y="1291590"/>
            <a:ext cx="2124146" cy="0"/>
          </a:xfrm>
          <a:prstGeom prst="line">
            <a:avLst/>
          </a:prstGeom>
          <a:ln w="38100" cmpd="sng">
            <a:solidFill>
              <a:srgbClr val="42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848915-9F99-EFEB-0894-33625B91FE1D}"/>
              </a:ext>
            </a:extLst>
          </p:cNvPr>
          <p:cNvGrpSpPr/>
          <p:nvPr/>
        </p:nvGrpSpPr>
        <p:grpSpPr>
          <a:xfrm rot="5400000">
            <a:off x="-387033" y="5846564"/>
            <a:ext cx="1628033" cy="874120"/>
            <a:chOff x="5676891" y="3190875"/>
            <a:chExt cx="833446" cy="471487"/>
          </a:xfrm>
          <a:solidFill>
            <a:schemeClr val="bg1"/>
          </a:solidFill>
        </p:grpSpPr>
        <p:sp>
          <p:nvSpPr>
            <p:cNvPr id="3" name="그래픽 22" descr="전기차 단색으로 채워진">
              <a:extLst>
                <a:ext uri="{FF2B5EF4-FFF2-40B4-BE49-F238E27FC236}">
                  <a16:creationId xmlns:a16="http://schemas.microsoft.com/office/drawing/2014/main" id="{072DECAD-506A-5BEF-29C2-494C5958A1F1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" name="그래픽 22" descr="전기차 단색으로 채워진">
              <a:extLst>
                <a:ext uri="{FF2B5EF4-FFF2-40B4-BE49-F238E27FC236}">
                  <a16:creationId xmlns:a16="http://schemas.microsoft.com/office/drawing/2014/main" id="{7FEF5BFA-47FA-13FC-8840-5A044BFB8937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" name="그래픽 22" descr="전기차 단색으로 채워진">
              <a:extLst>
                <a:ext uri="{FF2B5EF4-FFF2-40B4-BE49-F238E27FC236}">
                  <a16:creationId xmlns:a16="http://schemas.microsoft.com/office/drawing/2014/main" id="{D1BDFA91-8B44-DECF-313A-1F7098244D64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8" name="Object 10">
            <a:extLst>
              <a:ext uri="{FF2B5EF4-FFF2-40B4-BE49-F238E27FC236}">
                <a16:creationId xmlns:a16="http://schemas.microsoft.com/office/drawing/2014/main" id="{9D4F5838-E0D9-19A2-6AE0-4E4F85F49712}"/>
              </a:ext>
            </a:extLst>
          </p:cNvPr>
          <p:cNvSpPr txBox="1"/>
          <p:nvPr/>
        </p:nvSpPr>
        <p:spPr>
          <a:xfrm>
            <a:off x="1413899" y="7483141"/>
            <a:ext cx="7029662" cy="1701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충전기타입을 확인해보니 특이점이 있는 </a:t>
            </a:r>
            <a:r>
              <a:rPr lang="ko-KR" altLang="en-US" sz="2400" b="1" dirty="0">
                <a:solidFill>
                  <a:srgbClr val="C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세종특별시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는 </a:t>
            </a:r>
            <a:r>
              <a:rPr lang="ko-KR" altLang="en-US" sz="2400" b="1" dirty="0" err="1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완속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충전기가 더 많은 것으로 나타남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충전기타입별 </a:t>
            </a:r>
            <a:r>
              <a:rPr lang="ko-KR" altLang="en-US" sz="2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충전량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그래프와도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모양이 일치함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7A9E7D-28ED-9EF7-0C98-CF672BE45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627" y="1088450"/>
            <a:ext cx="4338643" cy="306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BFB751-90F2-44B3-6416-D04981F4E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192" y="1088450"/>
            <a:ext cx="4539518" cy="32016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6B45D6-402E-B49D-1022-56EE66CD3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310" y="4414448"/>
            <a:ext cx="6629400" cy="47841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93C873-87B8-664C-33F3-697414D953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5" r="-796" b="50822"/>
          <a:stretch/>
        </p:blipFill>
        <p:spPr>
          <a:xfrm>
            <a:off x="2247517" y="4453078"/>
            <a:ext cx="6172199" cy="248191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C98D161-A809-7339-3D4F-02E9A910E41F}"/>
              </a:ext>
            </a:extLst>
          </p:cNvPr>
          <p:cNvCxnSpPr>
            <a:cxnSpLocks/>
          </p:cNvCxnSpPr>
          <p:nvPr/>
        </p:nvCxnSpPr>
        <p:spPr>
          <a:xfrm>
            <a:off x="10190607" y="2400300"/>
            <a:ext cx="705993" cy="1889824"/>
          </a:xfrm>
          <a:prstGeom prst="straightConnector1">
            <a:avLst/>
          </a:prstGeom>
          <a:ln w="12700">
            <a:solidFill>
              <a:srgbClr val="425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431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CA795-53A6-8EE9-A3CE-5C262A0EBD29}"/>
              </a:ext>
            </a:extLst>
          </p:cNvPr>
          <p:cNvSpPr/>
          <p:nvPr/>
        </p:nvSpPr>
        <p:spPr>
          <a:xfrm>
            <a:off x="0" y="-190500"/>
            <a:ext cx="855617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03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본론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전기차 충전 인프라 현황 분석</a:t>
            </a:r>
          </a:p>
        </p:txBody>
      </p:sp>
      <p:sp>
        <p:nvSpPr>
          <p:cNvPr id="72" name="Object 2">
            <a:extLst>
              <a:ext uri="{FF2B5EF4-FFF2-40B4-BE49-F238E27FC236}">
                <a16:creationId xmlns:a16="http://schemas.microsoft.com/office/drawing/2014/main" id="{308106F3-97A1-C5DC-64FB-96F90C6FA3FF}"/>
              </a:ext>
            </a:extLst>
          </p:cNvPr>
          <p:cNvSpPr txBox="1"/>
          <p:nvPr/>
        </p:nvSpPr>
        <p:spPr>
          <a:xfrm>
            <a:off x="1067733" y="1535736"/>
            <a:ext cx="7029662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용도별 분석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:a16="http://schemas.microsoft.com/office/drawing/2014/main" id="{8DC17979-972E-5805-82FD-66CD60F89F27}"/>
              </a:ext>
            </a:extLst>
          </p:cNvPr>
          <p:cNvSpPr txBox="1"/>
          <p:nvPr/>
        </p:nvSpPr>
        <p:spPr>
          <a:xfrm>
            <a:off x="1067733" y="986962"/>
            <a:ext cx="1992205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3.1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35BB59C-98E2-75A4-32D0-249A81DA3523}"/>
              </a:ext>
            </a:extLst>
          </p:cNvPr>
          <p:cNvCxnSpPr>
            <a:cxnSpLocks/>
          </p:cNvCxnSpPr>
          <p:nvPr/>
        </p:nvCxnSpPr>
        <p:spPr>
          <a:xfrm>
            <a:off x="1817556" y="1291590"/>
            <a:ext cx="2124146" cy="0"/>
          </a:xfrm>
          <a:prstGeom prst="line">
            <a:avLst/>
          </a:prstGeom>
          <a:ln w="38100" cmpd="sng">
            <a:solidFill>
              <a:srgbClr val="42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848915-9F99-EFEB-0894-33625B91FE1D}"/>
              </a:ext>
            </a:extLst>
          </p:cNvPr>
          <p:cNvGrpSpPr/>
          <p:nvPr/>
        </p:nvGrpSpPr>
        <p:grpSpPr>
          <a:xfrm rot="5400000">
            <a:off x="-387033" y="5846564"/>
            <a:ext cx="1628033" cy="874120"/>
            <a:chOff x="5676891" y="3190875"/>
            <a:chExt cx="833446" cy="471487"/>
          </a:xfrm>
          <a:solidFill>
            <a:schemeClr val="bg1"/>
          </a:solidFill>
        </p:grpSpPr>
        <p:sp>
          <p:nvSpPr>
            <p:cNvPr id="3" name="그래픽 22" descr="전기차 단색으로 채워진">
              <a:extLst>
                <a:ext uri="{FF2B5EF4-FFF2-40B4-BE49-F238E27FC236}">
                  <a16:creationId xmlns:a16="http://schemas.microsoft.com/office/drawing/2014/main" id="{072DECAD-506A-5BEF-29C2-494C5958A1F1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" name="그래픽 22" descr="전기차 단색으로 채워진">
              <a:extLst>
                <a:ext uri="{FF2B5EF4-FFF2-40B4-BE49-F238E27FC236}">
                  <a16:creationId xmlns:a16="http://schemas.microsoft.com/office/drawing/2014/main" id="{7FEF5BFA-47FA-13FC-8840-5A044BFB8937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" name="그래픽 22" descr="전기차 단색으로 채워진">
              <a:extLst>
                <a:ext uri="{FF2B5EF4-FFF2-40B4-BE49-F238E27FC236}">
                  <a16:creationId xmlns:a16="http://schemas.microsoft.com/office/drawing/2014/main" id="{D1BDFA91-8B44-DECF-313A-1F7098244D64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6" name="Object 27">
            <a:extLst>
              <a:ext uri="{FF2B5EF4-FFF2-40B4-BE49-F238E27FC236}">
                <a16:creationId xmlns:a16="http://schemas.microsoft.com/office/drawing/2014/main" id="{69B7F28E-BDA6-0A89-95A8-6152CEF21C88}"/>
              </a:ext>
            </a:extLst>
          </p:cNvPr>
          <p:cNvSpPr txBox="1"/>
          <p:nvPr/>
        </p:nvSpPr>
        <p:spPr>
          <a:xfrm>
            <a:off x="9144000" y="3703606"/>
            <a:ext cx="9064594" cy="39170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데이터를 용도별로 나누기 위해 충전소명에서 명사만 추출하여 </a:t>
            </a:r>
            <a:b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400" b="1" dirty="0" err="1">
                <a:solidFill>
                  <a:srgbClr val="73D57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WordCloud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출력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빈도수를 기준으로 용도의 기준이 되는 단어를 선택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주거용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아파트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(220,548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상업용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이마트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홈플러스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하나로마트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시장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(41,672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공공용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시청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구청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면사무소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(31,856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용도별로 데이터를 나누고 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3,000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개씩 샘플 추출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7DC4CF-FDF2-4263-1D09-E6A35209C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46" y="3635460"/>
            <a:ext cx="7556751" cy="38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28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CA795-53A6-8EE9-A3CE-5C262A0EBD29}"/>
              </a:ext>
            </a:extLst>
          </p:cNvPr>
          <p:cNvSpPr/>
          <p:nvPr/>
        </p:nvSpPr>
        <p:spPr>
          <a:xfrm>
            <a:off x="0" y="-190500"/>
            <a:ext cx="855617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03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본론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전기차 충전 인프라 현황 분석</a:t>
            </a:r>
          </a:p>
        </p:txBody>
      </p:sp>
      <p:sp>
        <p:nvSpPr>
          <p:cNvPr id="72" name="Object 2">
            <a:extLst>
              <a:ext uri="{FF2B5EF4-FFF2-40B4-BE49-F238E27FC236}">
                <a16:creationId xmlns:a16="http://schemas.microsoft.com/office/drawing/2014/main" id="{308106F3-97A1-C5DC-64FB-96F90C6FA3FF}"/>
              </a:ext>
            </a:extLst>
          </p:cNvPr>
          <p:cNvSpPr txBox="1"/>
          <p:nvPr/>
        </p:nvSpPr>
        <p:spPr>
          <a:xfrm>
            <a:off x="1067733" y="1535736"/>
            <a:ext cx="7029662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용도별 분석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:a16="http://schemas.microsoft.com/office/drawing/2014/main" id="{8DC17979-972E-5805-82FD-66CD60F89F27}"/>
              </a:ext>
            </a:extLst>
          </p:cNvPr>
          <p:cNvSpPr txBox="1"/>
          <p:nvPr/>
        </p:nvSpPr>
        <p:spPr>
          <a:xfrm>
            <a:off x="1067733" y="986962"/>
            <a:ext cx="1992205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3.1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35BB59C-98E2-75A4-32D0-249A81DA3523}"/>
              </a:ext>
            </a:extLst>
          </p:cNvPr>
          <p:cNvCxnSpPr>
            <a:cxnSpLocks/>
          </p:cNvCxnSpPr>
          <p:nvPr/>
        </p:nvCxnSpPr>
        <p:spPr>
          <a:xfrm>
            <a:off x="1817556" y="1291590"/>
            <a:ext cx="2124146" cy="0"/>
          </a:xfrm>
          <a:prstGeom prst="line">
            <a:avLst/>
          </a:prstGeom>
          <a:ln w="38100" cmpd="sng">
            <a:solidFill>
              <a:srgbClr val="42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848915-9F99-EFEB-0894-33625B91FE1D}"/>
              </a:ext>
            </a:extLst>
          </p:cNvPr>
          <p:cNvGrpSpPr/>
          <p:nvPr/>
        </p:nvGrpSpPr>
        <p:grpSpPr>
          <a:xfrm rot="5400000">
            <a:off x="-387033" y="5846564"/>
            <a:ext cx="1628033" cy="874120"/>
            <a:chOff x="5676891" y="3190875"/>
            <a:chExt cx="833446" cy="471487"/>
          </a:xfrm>
          <a:solidFill>
            <a:schemeClr val="bg1"/>
          </a:solidFill>
        </p:grpSpPr>
        <p:sp>
          <p:nvSpPr>
            <p:cNvPr id="3" name="그래픽 22" descr="전기차 단색으로 채워진">
              <a:extLst>
                <a:ext uri="{FF2B5EF4-FFF2-40B4-BE49-F238E27FC236}">
                  <a16:creationId xmlns:a16="http://schemas.microsoft.com/office/drawing/2014/main" id="{072DECAD-506A-5BEF-29C2-494C5958A1F1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" name="그래픽 22" descr="전기차 단색으로 채워진">
              <a:extLst>
                <a:ext uri="{FF2B5EF4-FFF2-40B4-BE49-F238E27FC236}">
                  <a16:creationId xmlns:a16="http://schemas.microsoft.com/office/drawing/2014/main" id="{7FEF5BFA-47FA-13FC-8840-5A044BFB8937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" name="그래픽 22" descr="전기차 단색으로 채워진">
              <a:extLst>
                <a:ext uri="{FF2B5EF4-FFF2-40B4-BE49-F238E27FC236}">
                  <a16:creationId xmlns:a16="http://schemas.microsoft.com/office/drawing/2014/main" id="{D1BDFA91-8B44-DECF-313A-1F7098244D64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10" name="Object 27">
            <a:extLst>
              <a:ext uri="{FF2B5EF4-FFF2-40B4-BE49-F238E27FC236}">
                <a16:creationId xmlns:a16="http://schemas.microsoft.com/office/drawing/2014/main" id="{ADB0F469-CF91-B142-048C-3D00D23ED155}"/>
              </a:ext>
            </a:extLst>
          </p:cNvPr>
          <p:cNvSpPr txBox="1"/>
          <p:nvPr/>
        </p:nvSpPr>
        <p:spPr>
          <a:xfrm>
            <a:off x="9089392" y="3965904"/>
            <a:ext cx="9064594" cy="1701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24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주거용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충전수요는 </a:t>
            </a:r>
            <a:r>
              <a:rPr lang="ko-KR" altLang="en-US" sz="24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저녁시간대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최대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2400" b="1" dirty="0">
                <a:solidFill>
                  <a:srgbClr val="73D57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상업용과 공공용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충전수요는 </a:t>
            </a:r>
            <a:r>
              <a:rPr lang="ko-KR" altLang="en-US" sz="2400" b="1" dirty="0">
                <a:solidFill>
                  <a:srgbClr val="73D57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낮시간대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최대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주거용과 상업용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&amp;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공공용의 </a:t>
            </a:r>
            <a:r>
              <a:rPr lang="ko-KR" altLang="en-US" sz="2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충전패턴이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상이함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A6A294-13DC-1FBC-E94B-698D55C65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25" y="2877484"/>
            <a:ext cx="6521787" cy="4670333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1462A11-0305-783B-6033-D803B3FDB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904117"/>
              </p:ext>
            </p:extLst>
          </p:nvPr>
        </p:nvGraphicFramePr>
        <p:xfrm>
          <a:off x="3276600" y="7715078"/>
          <a:ext cx="4714053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0253">
                  <a:extLst>
                    <a:ext uri="{9D8B030D-6E8A-4147-A177-3AD203B41FA5}">
                      <a16:colId xmlns:a16="http://schemas.microsoft.com/office/drawing/2014/main" val="491189557"/>
                    </a:ext>
                  </a:extLst>
                </a:gridCol>
                <a:gridCol w="1032982">
                  <a:extLst>
                    <a:ext uri="{9D8B030D-6E8A-4147-A177-3AD203B41FA5}">
                      <a16:colId xmlns:a16="http://schemas.microsoft.com/office/drawing/2014/main" val="1297827346"/>
                    </a:ext>
                  </a:extLst>
                </a:gridCol>
                <a:gridCol w="1225185">
                  <a:extLst>
                    <a:ext uri="{9D8B030D-6E8A-4147-A177-3AD203B41FA5}">
                      <a16:colId xmlns:a16="http://schemas.microsoft.com/office/drawing/2014/main" val="3451329773"/>
                    </a:ext>
                  </a:extLst>
                </a:gridCol>
                <a:gridCol w="1475633">
                  <a:extLst>
                    <a:ext uri="{9D8B030D-6E8A-4147-A177-3AD203B41FA5}">
                      <a16:colId xmlns:a16="http://schemas.microsoft.com/office/drawing/2014/main" val="1368847882"/>
                    </a:ext>
                  </a:extLst>
                </a:gridCol>
              </a:tblGrid>
              <a:tr h="3313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주거용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상업용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공공용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134011"/>
                  </a:ext>
                </a:extLst>
              </a:tr>
              <a:tr h="331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주거용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0.54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0.42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629807"/>
                  </a:ext>
                </a:extLst>
              </a:tr>
              <a:tr h="331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상업용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0.54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0.96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664515"/>
                  </a:ext>
                </a:extLst>
              </a:tr>
              <a:tr h="331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공공용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0.42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0.96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56476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B06A7F90-31BD-ED7B-499F-C1B037F0D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757" y="7634423"/>
            <a:ext cx="6985075" cy="17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31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CA795-53A6-8EE9-A3CE-5C262A0EBD29}"/>
              </a:ext>
            </a:extLst>
          </p:cNvPr>
          <p:cNvSpPr/>
          <p:nvPr/>
        </p:nvSpPr>
        <p:spPr>
          <a:xfrm>
            <a:off x="0" y="-190500"/>
            <a:ext cx="855617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03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본론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전기차 충전 인프라 현황 분석</a:t>
            </a:r>
          </a:p>
        </p:txBody>
      </p:sp>
      <p:sp>
        <p:nvSpPr>
          <p:cNvPr id="72" name="Object 2">
            <a:extLst>
              <a:ext uri="{FF2B5EF4-FFF2-40B4-BE49-F238E27FC236}">
                <a16:creationId xmlns:a16="http://schemas.microsoft.com/office/drawing/2014/main" id="{308106F3-97A1-C5DC-64FB-96F90C6FA3FF}"/>
              </a:ext>
            </a:extLst>
          </p:cNvPr>
          <p:cNvSpPr txBox="1"/>
          <p:nvPr/>
        </p:nvSpPr>
        <p:spPr>
          <a:xfrm>
            <a:off x="1067733" y="1535736"/>
            <a:ext cx="7029662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용도별 분석 </a:t>
            </a:r>
            <a:r>
              <a:rPr lang="en-US" altLang="ko-KR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- </a:t>
            </a:r>
            <a:r>
              <a:rPr lang="ko-KR" altLang="en-US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제주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:a16="http://schemas.microsoft.com/office/drawing/2014/main" id="{8DC17979-972E-5805-82FD-66CD60F89F27}"/>
              </a:ext>
            </a:extLst>
          </p:cNvPr>
          <p:cNvSpPr txBox="1"/>
          <p:nvPr/>
        </p:nvSpPr>
        <p:spPr>
          <a:xfrm>
            <a:off x="1067733" y="986962"/>
            <a:ext cx="1992205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3.2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35BB59C-98E2-75A4-32D0-249A81DA3523}"/>
              </a:ext>
            </a:extLst>
          </p:cNvPr>
          <p:cNvCxnSpPr>
            <a:cxnSpLocks/>
          </p:cNvCxnSpPr>
          <p:nvPr/>
        </p:nvCxnSpPr>
        <p:spPr>
          <a:xfrm>
            <a:off x="1817556" y="1291590"/>
            <a:ext cx="2124146" cy="0"/>
          </a:xfrm>
          <a:prstGeom prst="line">
            <a:avLst/>
          </a:prstGeom>
          <a:ln w="38100" cmpd="sng">
            <a:solidFill>
              <a:srgbClr val="42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848915-9F99-EFEB-0894-33625B91FE1D}"/>
              </a:ext>
            </a:extLst>
          </p:cNvPr>
          <p:cNvGrpSpPr/>
          <p:nvPr/>
        </p:nvGrpSpPr>
        <p:grpSpPr>
          <a:xfrm rot="5400000">
            <a:off x="-387033" y="5846564"/>
            <a:ext cx="1628033" cy="874120"/>
            <a:chOff x="5676891" y="3190875"/>
            <a:chExt cx="833446" cy="471487"/>
          </a:xfrm>
          <a:solidFill>
            <a:schemeClr val="bg1"/>
          </a:solidFill>
        </p:grpSpPr>
        <p:sp>
          <p:nvSpPr>
            <p:cNvPr id="3" name="그래픽 22" descr="전기차 단색으로 채워진">
              <a:extLst>
                <a:ext uri="{FF2B5EF4-FFF2-40B4-BE49-F238E27FC236}">
                  <a16:creationId xmlns:a16="http://schemas.microsoft.com/office/drawing/2014/main" id="{072DECAD-506A-5BEF-29C2-494C5958A1F1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" name="그래픽 22" descr="전기차 단색으로 채워진">
              <a:extLst>
                <a:ext uri="{FF2B5EF4-FFF2-40B4-BE49-F238E27FC236}">
                  <a16:creationId xmlns:a16="http://schemas.microsoft.com/office/drawing/2014/main" id="{7FEF5BFA-47FA-13FC-8840-5A044BFB8937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" name="그래픽 22" descr="전기차 단색으로 채워진">
              <a:extLst>
                <a:ext uri="{FF2B5EF4-FFF2-40B4-BE49-F238E27FC236}">
                  <a16:creationId xmlns:a16="http://schemas.microsoft.com/office/drawing/2014/main" id="{D1BDFA91-8B44-DECF-313A-1F7098244D64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7" name="Picture 4">
            <a:extLst>
              <a:ext uri="{FF2B5EF4-FFF2-40B4-BE49-F238E27FC236}">
                <a16:creationId xmlns:a16="http://schemas.microsoft.com/office/drawing/2014/main" id="{5D3CB49A-ACED-432A-9289-0F291A405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75" y="1968055"/>
            <a:ext cx="7876624" cy="418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1AAE307-B780-11A0-6770-2EF61A49E21B}"/>
              </a:ext>
            </a:extLst>
          </p:cNvPr>
          <p:cNvGrpSpPr/>
          <p:nvPr/>
        </p:nvGrpSpPr>
        <p:grpSpPr>
          <a:xfrm>
            <a:off x="3081174" y="2700963"/>
            <a:ext cx="4609286" cy="3457081"/>
            <a:chOff x="10094950" y="2351344"/>
            <a:chExt cx="7850774" cy="565145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88BFEA8-C314-042C-14E1-4817689F8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94950" y="2351344"/>
              <a:ext cx="7125317" cy="487722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E6C12ED-453E-6D92-0E15-D04267B0B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44200" y="3224649"/>
              <a:ext cx="7201524" cy="4778154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Object 27">
            <a:extLst>
              <a:ext uri="{FF2B5EF4-FFF2-40B4-BE49-F238E27FC236}">
                <a16:creationId xmlns:a16="http://schemas.microsoft.com/office/drawing/2014/main" id="{91319892-B8CE-30AF-6970-2EA24DE0CC44}"/>
              </a:ext>
            </a:extLst>
          </p:cNvPr>
          <p:cNvSpPr txBox="1"/>
          <p:nvPr/>
        </p:nvSpPr>
        <p:spPr>
          <a:xfrm>
            <a:off x="2209800" y="6660403"/>
            <a:ext cx="14613408" cy="28090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데이터를 용도별로 나누기 위해 충전소명에서 명사만 추출하여 </a:t>
            </a:r>
            <a:r>
              <a:rPr lang="en-US" altLang="ko-KR" sz="2400" b="1" dirty="0" err="1">
                <a:solidFill>
                  <a:srgbClr val="73D57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WordCloud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출력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빈도수를 기준으로 용도의 기준이 되는 단어를 선택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주거용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아파트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(17,614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관광용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공항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폭포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용머리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유적지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계곡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박물관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미술관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시장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오름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국립공원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매표소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(8,404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용도별로 데이터를 나누고 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8,000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개씩 샘플 추출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738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CA795-53A6-8EE9-A3CE-5C262A0EBD29}"/>
              </a:ext>
            </a:extLst>
          </p:cNvPr>
          <p:cNvSpPr/>
          <p:nvPr/>
        </p:nvSpPr>
        <p:spPr>
          <a:xfrm>
            <a:off x="0" y="-190500"/>
            <a:ext cx="855617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03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본론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전기차 충전 인프라 현황 분석</a:t>
            </a:r>
          </a:p>
        </p:txBody>
      </p:sp>
      <p:sp>
        <p:nvSpPr>
          <p:cNvPr id="72" name="Object 2">
            <a:extLst>
              <a:ext uri="{FF2B5EF4-FFF2-40B4-BE49-F238E27FC236}">
                <a16:creationId xmlns:a16="http://schemas.microsoft.com/office/drawing/2014/main" id="{308106F3-97A1-C5DC-64FB-96F90C6FA3FF}"/>
              </a:ext>
            </a:extLst>
          </p:cNvPr>
          <p:cNvSpPr txBox="1"/>
          <p:nvPr/>
        </p:nvSpPr>
        <p:spPr>
          <a:xfrm>
            <a:off x="1067733" y="1535736"/>
            <a:ext cx="7029662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용도별 분석 </a:t>
            </a:r>
            <a:r>
              <a:rPr lang="en-US" altLang="ko-KR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- </a:t>
            </a:r>
            <a:r>
              <a:rPr lang="ko-KR" altLang="en-US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제주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:a16="http://schemas.microsoft.com/office/drawing/2014/main" id="{8DC17979-972E-5805-82FD-66CD60F89F27}"/>
              </a:ext>
            </a:extLst>
          </p:cNvPr>
          <p:cNvSpPr txBox="1"/>
          <p:nvPr/>
        </p:nvSpPr>
        <p:spPr>
          <a:xfrm>
            <a:off x="1067733" y="986962"/>
            <a:ext cx="1992205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3.2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35BB59C-98E2-75A4-32D0-249A81DA3523}"/>
              </a:ext>
            </a:extLst>
          </p:cNvPr>
          <p:cNvCxnSpPr>
            <a:cxnSpLocks/>
          </p:cNvCxnSpPr>
          <p:nvPr/>
        </p:nvCxnSpPr>
        <p:spPr>
          <a:xfrm>
            <a:off x="1817556" y="1291590"/>
            <a:ext cx="2124146" cy="0"/>
          </a:xfrm>
          <a:prstGeom prst="line">
            <a:avLst/>
          </a:prstGeom>
          <a:ln w="38100" cmpd="sng">
            <a:solidFill>
              <a:srgbClr val="42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848915-9F99-EFEB-0894-33625B91FE1D}"/>
              </a:ext>
            </a:extLst>
          </p:cNvPr>
          <p:cNvGrpSpPr/>
          <p:nvPr/>
        </p:nvGrpSpPr>
        <p:grpSpPr>
          <a:xfrm rot="5400000">
            <a:off x="-387033" y="5846564"/>
            <a:ext cx="1628033" cy="874120"/>
            <a:chOff x="5676891" y="3190875"/>
            <a:chExt cx="833446" cy="471487"/>
          </a:xfrm>
          <a:solidFill>
            <a:schemeClr val="bg1"/>
          </a:solidFill>
        </p:grpSpPr>
        <p:sp>
          <p:nvSpPr>
            <p:cNvPr id="3" name="그래픽 22" descr="전기차 단색으로 채워진">
              <a:extLst>
                <a:ext uri="{FF2B5EF4-FFF2-40B4-BE49-F238E27FC236}">
                  <a16:creationId xmlns:a16="http://schemas.microsoft.com/office/drawing/2014/main" id="{072DECAD-506A-5BEF-29C2-494C5958A1F1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" name="그래픽 22" descr="전기차 단색으로 채워진">
              <a:extLst>
                <a:ext uri="{FF2B5EF4-FFF2-40B4-BE49-F238E27FC236}">
                  <a16:creationId xmlns:a16="http://schemas.microsoft.com/office/drawing/2014/main" id="{7FEF5BFA-47FA-13FC-8840-5A044BFB8937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" name="그래픽 22" descr="전기차 단색으로 채워진">
              <a:extLst>
                <a:ext uri="{FF2B5EF4-FFF2-40B4-BE49-F238E27FC236}">
                  <a16:creationId xmlns:a16="http://schemas.microsoft.com/office/drawing/2014/main" id="{D1BDFA91-8B44-DECF-313A-1F7098244D64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4019B14-A038-9C0A-8966-B7E39B4BE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053" y="1014483"/>
            <a:ext cx="5706950" cy="420269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F2DC2B-890F-BEA2-8C00-9BD7EB0A4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0" y="2625411"/>
            <a:ext cx="5280323" cy="407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593FC60-FD34-A366-717F-DA44D82173E6}"/>
              </a:ext>
            </a:extLst>
          </p:cNvPr>
          <p:cNvGrpSpPr/>
          <p:nvPr/>
        </p:nvGrpSpPr>
        <p:grpSpPr>
          <a:xfrm>
            <a:off x="5559613" y="5698290"/>
            <a:ext cx="11199390" cy="3951733"/>
            <a:chOff x="4724400" y="5916167"/>
            <a:chExt cx="11199390" cy="395173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E80F99-2E87-ACFF-5ED4-89DCD574BFFF}"/>
                </a:ext>
              </a:extLst>
            </p:cNvPr>
            <p:cNvSpPr txBox="1"/>
            <p:nvPr/>
          </p:nvSpPr>
          <p:spPr>
            <a:xfrm>
              <a:off x="4724400" y="5916167"/>
              <a:ext cx="11199390" cy="3951733"/>
            </a:xfrm>
            <a:prstGeom prst="rect">
              <a:avLst/>
            </a:prstGeom>
            <a:noFill/>
            <a:ln w="9525">
              <a:solidFill>
                <a:srgbClr val="73D573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199390"/>
                        <a:gd name="connsiteY0" fmla="*/ 0 h 3951733"/>
                        <a:gd name="connsiteX1" fmla="*/ 11199390 w 11199390"/>
                        <a:gd name="connsiteY1" fmla="*/ 0 h 3951733"/>
                        <a:gd name="connsiteX2" fmla="*/ 11199390 w 11199390"/>
                        <a:gd name="connsiteY2" fmla="*/ 3951733 h 3951733"/>
                        <a:gd name="connsiteX3" fmla="*/ 0 w 11199390"/>
                        <a:gd name="connsiteY3" fmla="*/ 3951733 h 3951733"/>
                        <a:gd name="connsiteX4" fmla="*/ 0 w 11199390"/>
                        <a:gd name="connsiteY4" fmla="*/ 0 h 39517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199390" h="3951733" extrusionOk="0">
                          <a:moveTo>
                            <a:pt x="0" y="0"/>
                          </a:moveTo>
                          <a:cubicBezTo>
                            <a:pt x="2630928" y="118645"/>
                            <a:pt x="6149072" y="116012"/>
                            <a:pt x="11199390" y="0"/>
                          </a:cubicBezTo>
                          <a:cubicBezTo>
                            <a:pt x="11066508" y="637565"/>
                            <a:pt x="11284341" y="3514349"/>
                            <a:pt x="11199390" y="3951733"/>
                          </a:cubicBezTo>
                          <a:cubicBezTo>
                            <a:pt x="7892006" y="4086333"/>
                            <a:pt x="1815323" y="3794537"/>
                            <a:pt x="0" y="3951733"/>
                          </a:cubicBezTo>
                          <a:cubicBezTo>
                            <a:pt x="-20187" y="3143892"/>
                            <a:pt x="-152480" y="16898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99BC568-A912-7FF8-0405-55C53CBFE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9294" y="6183652"/>
              <a:ext cx="5280323" cy="3433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F3A3D0C6-9B3E-8B44-7F89-14C8D0FE89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6517" y="6183652"/>
              <a:ext cx="5280323" cy="3433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Object 27">
            <a:extLst>
              <a:ext uri="{FF2B5EF4-FFF2-40B4-BE49-F238E27FC236}">
                <a16:creationId xmlns:a16="http://schemas.microsoft.com/office/drawing/2014/main" id="{A58D5E1C-8D7F-B5AB-4139-1CA05E218423}"/>
              </a:ext>
            </a:extLst>
          </p:cNvPr>
          <p:cNvSpPr txBox="1"/>
          <p:nvPr/>
        </p:nvSpPr>
        <p:spPr>
          <a:xfrm>
            <a:off x="1524000" y="2616100"/>
            <a:ext cx="9064594" cy="3090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주거용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충전수요는 </a:t>
            </a:r>
            <a:r>
              <a:rPr lang="ko-KR" altLang="en-US" sz="22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저녁시간대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최대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b="1" dirty="0">
                <a:solidFill>
                  <a:srgbClr val="73D57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관광용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충전수요는 </a:t>
            </a:r>
            <a:r>
              <a:rPr lang="ko-KR" altLang="en-US" sz="2200" b="1" dirty="0">
                <a:solidFill>
                  <a:srgbClr val="73D57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낮시간대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최대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하지만 다른 지역에 비해 낮시간대 </a:t>
            </a:r>
            <a:r>
              <a:rPr lang="ko-KR" altLang="en-US" sz="2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충전량이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용도별로 큰 차이가 없음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b="1" dirty="0">
                <a:solidFill>
                  <a:srgbClr val="73D57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관광지역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충전기는 유동 인구가 많기 때문에 </a:t>
            </a:r>
            <a:r>
              <a:rPr lang="ko-KR" altLang="en-US" sz="2200" b="1" dirty="0">
                <a:solidFill>
                  <a:srgbClr val="73D57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급속</a:t>
            </a:r>
            <a:r>
              <a:rPr lang="en-US" altLang="ko-KR" sz="2200" b="1" dirty="0">
                <a:solidFill>
                  <a:srgbClr val="73D57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b="1" dirty="0">
                <a:solidFill>
                  <a:srgbClr val="73D57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충전기의 사용 비중이 현저히 높음</a:t>
            </a:r>
            <a:endParaRPr lang="en-US" altLang="ko-KR" sz="2200" b="1" dirty="0">
              <a:solidFill>
                <a:srgbClr val="73D573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주거용과 관광용의 충전기 구분에 따른 사용패턴이 상이함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0563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CA795-53A6-8EE9-A3CE-5C262A0EBD29}"/>
              </a:ext>
            </a:extLst>
          </p:cNvPr>
          <p:cNvSpPr/>
          <p:nvPr/>
        </p:nvSpPr>
        <p:spPr>
          <a:xfrm>
            <a:off x="0" y="-190500"/>
            <a:ext cx="855617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03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본론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전기차 충전 인프라 현황 분석</a:t>
            </a:r>
          </a:p>
        </p:txBody>
      </p:sp>
      <p:sp>
        <p:nvSpPr>
          <p:cNvPr id="72" name="Object 2">
            <a:extLst>
              <a:ext uri="{FF2B5EF4-FFF2-40B4-BE49-F238E27FC236}">
                <a16:creationId xmlns:a16="http://schemas.microsoft.com/office/drawing/2014/main" id="{308106F3-97A1-C5DC-64FB-96F90C6FA3FF}"/>
              </a:ext>
            </a:extLst>
          </p:cNvPr>
          <p:cNvSpPr txBox="1"/>
          <p:nvPr/>
        </p:nvSpPr>
        <p:spPr>
          <a:xfrm>
            <a:off x="1067733" y="1535736"/>
            <a:ext cx="7029662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제주지역 데이터 상관 분석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:a16="http://schemas.microsoft.com/office/drawing/2014/main" id="{8DC17979-972E-5805-82FD-66CD60F89F27}"/>
              </a:ext>
            </a:extLst>
          </p:cNvPr>
          <p:cNvSpPr txBox="1"/>
          <p:nvPr/>
        </p:nvSpPr>
        <p:spPr>
          <a:xfrm>
            <a:off x="1067733" y="986962"/>
            <a:ext cx="1992205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3.2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35BB59C-98E2-75A4-32D0-249A81DA3523}"/>
              </a:ext>
            </a:extLst>
          </p:cNvPr>
          <p:cNvCxnSpPr>
            <a:cxnSpLocks/>
          </p:cNvCxnSpPr>
          <p:nvPr/>
        </p:nvCxnSpPr>
        <p:spPr>
          <a:xfrm>
            <a:off x="1817556" y="1291590"/>
            <a:ext cx="2124146" cy="0"/>
          </a:xfrm>
          <a:prstGeom prst="line">
            <a:avLst/>
          </a:prstGeom>
          <a:ln w="38100" cmpd="sng">
            <a:solidFill>
              <a:srgbClr val="42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848915-9F99-EFEB-0894-33625B91FE1D}"/>
              </a:ext>
            </a:extLst>
          </p:cNvPr>
          <p:cNvGrpSpPr/>
          <p:nvPr/>
        </p:nvGrpSpPr>
        <p:grpSpPr>
          <a:xfrm rot="5400000">
            <a:off x="-387033" y="5846564"/>
            <a:ext cx="1628033" cy="874120"/>
            <a:chOff x="5676891" y="3190875"/>
            <a:chExt cx="833446" cy="471487"/>
          </a:xfrm>
          <a:solidFill>
            <a:schemeClr val="bg1"/>
          </a:solidFill>
        </p:grpSpPr>
        <p:sp>
          <p:nvSpPr>
            <p:cNvPr id="3" name="그래픽 22" descr="전기차 단색으로 채워진">
              <a:extLst>
                <a:ext uri="{FF2B5EF4-FFF2-40B4-BE49-F238E27FC236}">
                  <a16:creationId xmlns:a16="http://schemas.microsoft.com/office/drawing/2014/main" id="{072DECAD-506A-5BEF-29C2-494C5958A1F1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4" name="그래픽 22" descr="전기차 단색으로 채워진">
              <a:extLst>
                <a:ext uri="{FF2B5EF4-FFF2-40B4-BE49-F238E27FC236}">
                  <a16:creationId xmlns:a16="http://schemas.microsoft.com/office/drawing/2014/main" id="{7FEF5BFA-47FA-13FC-8840-5A044BFB8937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" name="그래픽 22" descr="전기차 단색으로 채워진">
              <a:extLst>
                <a:ext uri="{FF2B5EF4-FFF2-40B4-BE49-F238E27FC236}">
                  <a16:creationId xmlns:a16="http://schemas.microsoft.com/office/drawing/2014/main" id="{D1BDFA91-8B44-DECF-313A-1F7098244D64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E9983C32-DE5B-F1C3-ADE9-E2C719A17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2195476"/>
            <a:ext cx="6024713" cy="627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C9BFF4-88DD-AB38-785C-6A82A1377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635" y="3422230"/>
            <a:ext cx="6430105" cy="28000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9CD6D7-A2A4-BD8B-2E25-0ACA23A9E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26" y="6983340"/>
            <a:ext cx="5938470" cy="148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14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243B7C9-AB01-0C92-64DF-8F24D781F0E5}"/>
              </a:ext>
            </a:extLst>
          </p:cNvPr>
          <p:cNvSpPr/>
          <p:nvPr/>
        </p:nvSpPr>
        <p:spPr>
          <a:xfrm>
            <a:off x="-76200" y="-190500"/>
            <a:ext cx="8229600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2"/>
          <p:cNvSpPr txBox="1"/>
          <p:nvPr/>
        </p:nvSpPr>
        <p:spPr>
          <a:xfrm>
            <a:off x="457200" y="5382139"/>
            <a:ext cx="8686799" cy="63248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500" dirty="0">
                <a:solidFill>
                  <a:srgbClr val="4250A0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  <a:cs typeface="Jalnan OTF" pitchFamily="34" charset="0"/>
              </a:rPr>
              <a:t>04</a:t>
            </a:r>
            <a:endParaRPr lang="en-US" dirty="0">
              <a:solidFill>
                <a:srgbClr val="4250A0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24200" y="4064409"/>
            <a:ext cx="39624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6000">
                <a:solidFill>
                  <a:srgbClr val="FFFFFF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결론</a:t>
            </a:r>
            <a:endParaRPr lang="en-US" sz="2800" dirty="0"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97656" y="2853790"/>
            <a:ext cx="670934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S-Core Dream 6 Bold" pitchFamily="34" charset="0"/>
              </a:rPr>
              <a:t>4-1 </a:t>
            </a:r>
            <a:r>
              <a:rPr lang="ko-KR" altLang="en-US" sz="5400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S-Core Dream 6 Bold" pitchFamily="34" charset="0"/>
              </a:rPr>
              <a:t>결론</a:t>
            </a:r>
            <a:endParaRPr lang="en-US" sz="4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1197656" y="2531090"/>
            <a:ext cx="3489293" cy="35800"/>
            <a:chOff x="12666667" y="7139714"/>
            <a:chExt cx="3489293" cy="358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7139714"/>
              <a:ext cx="3489293" cy="35800"/>
            </a:xfrm>
            <a:prstGeom prst="rect">
              <a:avLst/>
            </a:prstGeom>
          </p:spPr>
        </p:pic>
      </p:grpSp>
      <p:sp>
        <p:nvSpPr>
          <p:cNvPr id="7" name="Object 4">
            <a:extLst>
              <a:ext uri="{FF2B5EF4-FFF2-40B4-BE49-F238E27FC236}">
                <a16:creationId xmlns:a16="http://schemas.microsoft.com/office/drawing/2014/main" id="{6BD0370D-7D7A-DC57-7FD9-327F91A6CAF0}"/>
              </a:ext>
            </a:extLst>
          </p:cNvPr>
          <p:cNvSpPr txBox="1"/>
          <p:nvPr/>
        </p:nvSpPr>
        <p:spPr>
          <a:xfrm>
            <a:off x="11197656" y="4673660"/>
            <a:ext cx="670934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S-Core Dream 6 Bold" pitchFamily="34" charset="0"/>
              </a:rPr>
              <a:t>4-2 </a:t>
            </a:r>
            <a:r>
              <a:rPr lang="ko-KR" altLang="en-US" sz="5400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S-Core Dream 6 Bold" pitchFamily="34" charset="0"/>
              </a:rPr>
              <a:t>보완점</a:t>
            </a:r>
            <a:endParaRPr lang="en-US" sz="4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B45A2FDB-D29E-5CD3-EE68-A77435D81E30}"/>
              </a:ext>
            </a:extLst>
          </p:cNvPr>
          <p:cNvGrpSpPr/>
          <p:nvPr/>
        </p:nvGrpSpPr>
        <p:grpSpPr>
          <a:xfrm>
            <a:off x="11173627" y="4192250"/>
            <a:ext cx="3489293" cy="35800"/>
            <a:chOff x="12666667" y="7139714"/>
            <a:chExt cx="3489293" cy="35800"/>
          </a:xfrm>
        </p:grpSpPr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FA82262E-96D6-2E58-67BB-D10D0E50D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7139714"/>
              <a:ext cx="3489293" cy="3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8292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25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243B7C9-AB01-0C92-64DF-8F24D781F0E5}"/>
              </a:ext>
            </a:extLst>
          </p:cNvPr>
          <p:cNvSpPr/>
          <p:nvPr/>
        </p:nvSpPr>
        <p:spPr>
          <a:xfrm>
            <a:off x="-76200" y="-190500"/>
            <a:ext cx="8229600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2"/>
          <p:cNvSpPr txBox="1"/>
          <p:nvPr/>
        </p:nvSpPr>
        <p:spPr>
          <a:xfrm>
            <a:off x="457201" y="5382139"/>
            <a:ext cx="7696200" cy="63248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500" dirty="0">
                <a:solidFill>
                  <a:srgbClr val="4250A0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  <a:cs typeface="Jalnan OTF" pitchFamily="34" charset="0"/>
              </a:rPr>
              <a:t>01</a:t>
            </a:r>
            <a:endParaRPr lang="en-US" dirty="0">
              <a:solidFill>
                <a:srgbClr val="4250A0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24200" y="4064409"/>
            <a:ext cx="48006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dirty="0">
                <a:solidFill>
                  <a:srgbClr val="FFFFFF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프로젝트 개요</a:t>
            </a:r>
            <a:endParaRPr lang="en-US" sz="2800" dirty="0"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97656" y="2853790"/>
            <a:ext cx="670934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S-Core Dream 6 Bold" pitchFamily="34" charset="0"/>
              </a:rPr>
              <a:t>1-1 </a:t>
            </a:r>
            <a:r>
              <a:rPr lang="ko-KR" altLang="en-US" sz="5400" b="1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S-Core Dream 6 Bold" pitchFamily="34" charset="0"/>
              </a:rPr>
              <a:t>팀원소개</a:t>
            </a:r>
            <a:endParaRPr lang="en-US" sz="4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1197656" y="2531090"/>
            <a:ext cx="3489293" cy="35800"/>
            <a:chOff x="12666667" y="7139714"/>
            <a:chExt cx="3489293" cy="358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7139714"/>
              <a:ext cx="3489293" cy="35800"/>
            </a:xfrm>
            <a:prstGeom prst="rect">
              <a:avLst/>
            </a:prstGeom>
          </p:spPr>
        </p:pic>
      </p:grpSp>
      <p:sp>
        <p:nvSpPr>
          <p:cNvPr id="7" name="Object 4">
            <a:extLst>
              <a:ext uri="{FF2B5EF4-FFF2-40B4-BE49-F238E27FC236}">
                <a16:creationId xmlns:a16="http://schemas.microsoft.com/office/drawing/2014/main" id="{6BD0370D-7D7A-DC57-7FD9-327F91A6CAF0}"/>
              </a:ext>
            </a:extLst>
          </p:cNvPr>
          <p:cNvSpPr txBox="1"/>
          <p:nvPr/>
        </p:nvSpPr>
        <p:spPr>
          <a:xfrm>
            <a:off x="11197656" y="4673660"/>
            <a:ext cx="670934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S-Core Dream 6 Bold" pitchFamily="34" charset="0"/>
              </a:rPr>
              <a:t>1-2 </a:t>
            </a:r>
            <a:r>
              <a:rPr lang="ko-KR" altLang="en-US" sz="5400" b="1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S-Core Dream 6 Bold" pitchFamily="34" charset="0"/>
              </a:rPr>
              <a:t>주제 선정 이유</a:t>
            </a:r>
            <a:endParaRPr lang="en-US" sz="4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CF208C59-38EA-6950-E87E-247E5F32D142}"/>
              </a:ext>
            </a:extLst>
          </p:cNvPr>
          <p:cNvSpPr txBox="1"/>
          <p:nvPr/>
        </p:nvSpPr>
        <p:spPr>
          <a:xfrm>
            <a:off x="11197656" y="6277570"/>
            <a:ext cx="670934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S-Core Dream 6 Bold" pitchFamily="34" charset="0"/>
              </a:rPr>
              <a:t>1-3 </a:t>
            </a:r>
            <a:r>
              <a:rPr lang="ko-KR" altLang="en-US" sz="5400" b="1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S-Core Dream 6 Bold" pitchFamily="34" charset="0"/>
              </a:rPr>
              <a:t>데이터 출처</a:t>
            </a:r>
            <a:endParaRPr lang="en-US" sz="4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B45A2FDB-D29E-5CD3-EE68-A77435D81E30}"/>
              </a:ext>
            </a:extLst>
          </p:cNvPr>
          <p:cNvGrpSpPr/>
          <p:nvPr/>
        </p:nvGrpSpPr>
        <p:grpSpPr>
          <a:xfrm>
            <a:off x="11173627" y="4192250"/>
            <a:ext cx="3489293" cy="35800"/>
            <a:chOff x="12666667" y="7139714"/>
            <a:chExt cx="3489293" cy="35800"/>
          </a:xfrm>
        </p:grpSpPr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FA82262E-96D6-2E58-67BB-D10D0E50D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7139714"/>
              <a:ext cx="3489293" cy="35800"/>
            </a:xfrm>
            <a:prstGeom prst="rect">
              <a:avLst/>
            </a:prstGeom>
          </p:spPr>
        </p:pic>
      </p:grp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5B61DBCF-F5AE-BAF1-7002-05ADBDCE3878}"/>
              </a:ext>
            </a:extLst>
          </p:cNvPr>
          <p:cNvGrpSpPr/>
          <p:nvPr/>
        </p:nvGrpSpPr>
        <p:grpSpPr>
          <a:xfrm>
            <a:off x="11163467" y="5866589"/>
            <a:ext cx="3489293" cy="35800"/>
            <a:chOff x="12666667" y="7139714"/>
            <a:chExt cx="3489293" cy="35800"/>
          </a:xfrm>
        </p:grpSpPr>
        <p:pic>
          <p:nvPicPr>
            <p:cNvPr id="14" name="Object 9">
              <a:extLst>
                <a:ext uri="{FF2B5EF4-FFF2-40B4-BE49-F238E27FC236}">
                  <a16:creationId xmlns:a16="http://schemas.microsoft.com/office/drawing/2014/main" id="{8F791872-9629-38D3-62B0-055ECC684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7139714"/>
              <a:ext cx="3489293" cy="35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38A742A-4CD3-F8BA-8AB6-899DF8BAE2A1}"/>
              </a:ext>
            </a:extLst>
          </p:cNvPr>
          <p:cNvSpPr/>
          <p:nvPr/>
        </p:nvSpPr>
        <p:spPr>
          <a:xfrm>
            <a:off x="1828800" y="1257300"/>
            <a:ext cx="15391467" cy="8042738"/>
          </a:xfrm>
          <a:custGeom>
            <a:avLst/>
            <a:gdLst>
              <a:gd name="connsiteX0" fmla="*/ 0 w 15391467"/>
              <a:gd name="connsiteY0" fmla="*/ 0 h 8042738"/>
              <a:gd name="connsiteX1" fmla="*/ 545697 w 15391467"/>
              <a:gd name="connsiteY1" fmla="*/ 0 h 8042738"/>
              <a:gd name="connsiteX2" fmla="*/ 783566 w 15391467"/>
              <a:gd name="connsiteY2" fmla="*/ 0 h 8042738"/>
              <a:gd name="connsiteX3" fmla="*/ 1791007 w 15391467"/>
              <a:gd name="connsiteY3" fmla="*/ 0 h 8042738"/>
              <a:gd name="connsiteX4" fmla="*/ 2336705 w 15391467"/>
              <a:gd name="connsiteY4" fmla="*/ 0 h 8042738"/>
              <a:gd name="connsiteX5" fmla="*/ 2882402 w 15391467"/>
              <a:gd name="connsiteY5" fmla="*/ 0 h 8042738"/>
              <a:gd name="connsiteX6" fmla="*/ 3889843 w 15391467"/>
              <a:gd name="connsiteY6" fmla="*/ 0 h 8042738"/>
              <a:gd name="connsiteX7" fmla="*/ 4281626 w 15391467"/>
              <a:gd name="connsiteY7" fmla="*/ 0 h 8042738"/>
              <a:gd name="connsiteX8" fmla="*/ 5289068 w 15391467"/>
              <a:gd name="connsiteY8" fmla="*/ 0 h 8042738"/>
              <a:gd name="connsiteX9" fmla="*/ 6296509 w 15391467"/>
              <a:gd name="connsiteY9" fmla="*/ 0 h 8042738"/>
              <a:gd name="connsiteX10" fmla="*/ 6996121 w 15391467"/>
              <a:gd name="connsiteY10" fmla="*/ 0 h 8042738"/>
              <a:gd name="connsiteX11" fmla="*/ 8003563 w 15391467"/>
              <a:gd name="connsiteY11" fmla="*/ 0 h 8042738"/>
              <a:gd name="connsiteX12" fmla="*/ 8549260 w 15391467"/>
              <a:gd name="connsiteY12" fmla="*/ 0 h 8042738"/>
              <a:gd name="connsiteX13" fmla="*/ 9094958 w 15391467"/>
              <a:gd name="connsiteY13" fmla="*/ 0 h 8042738"/>
              <a:gd name="connsiteX14" fmla="*/ 9948485 w 15391467"/>
              <a:gd name="connsiteY14" fmla="*/ 0 h 8042738"/>
              <a:gd name="connsiteX15" fmla="*/ 10494182 w 15391467"/>
              <a:gd name="connsiteY15" fmla="*/ 0 h 8042738"/>
              <a:gd name="connsiteX16" fmla="*/ 11501624 w 15391467"/>
              <a:gd name="connsiteY16" fmla="*/ 0 h 8042738"/>
              <a:gd name="connsiteX17" fmla="*/ 12509065 w 15391467"/>
              <a:gd name="connsiteY17" fmla="*/ 0 h 8042738"/>
              <a:gd name="connsiteX18" fmla="*/ 13208677 w 15391467"/>
              <a:gd name="connsiteY18" fmla="*/ 0 h 8042738"/>
              <a:gd name="connsiteX19" fmla="*/ 13754375 w 15391467"/>
              <a:gd name="connsiteY19" fmla="*/ 0 h 8042738"/>
              <a:gd name="connsiteX20" fmla="*/ 13992243 w 15391467"/>
              <a:gd name="connsiteY20" fmla="*/ 0 h 8042738"/>
              <a:gd name="connsiteX21" fmla="*/ 14384026 w 15391467"/>
              <a:gd name="connsiteY21" fmla="*/ 0 h 8042738"/>
              <a:gd name="connsiteX22" fmla="*/ 14775808 w 15391467"/>
              <a:gd name="connsiteY22" fmla="*/ 0 h 8042738"/>
              <a:gd name="connsiteX23" fmla="*/ 15391467 w 15391467"/>
              <a:gd name="connsiteY23" fmla="*/ 0 h 8042738"/>
              <a:gd name="connsiteX24" fmla="*/ 15391467 w 15391467"/>
              <a:gd name="connsiteY24" fmla="*/ 831083 h 8042738"/>
              <a:gd name="connsiteX25" fmla="*/ 15391467 w 15391467"/>
              <a:gd name="connsiteY25" fmla="*/ 1581738 h 8042738"/>
              <a:gd name="connsiteX26" fmla="*/ 15391467 w 15391467"/>
              <a:gd name="connsiteY26" fmla="*/ 2251967 h 8042738"/>
              <a:gd name="connsiteX27" fmla="*/ 15391467 w 15391467"/>
              <a:gd name="connsiteY27" fmla="*/ 2922195 h 8042738"/>
              <a:gd name="connsiteX28" fmla="*/ 15391467 w 15391467"/>
              <a:gd name="connsiteY28" fmla="*/ 3753278 h 8042738"/>
              <a:gd name="connsiteX29" fmla="*/ 15391467 w 15391467"/>
              <a:gd name="connsiteY29" fmla="*/ 4503933 h 8042738"/>
              <a:gd name="connsiteX30" fmla="*/ 15391467 w 15391467"/>
              <a:gd name="connsiteY30" fmla="*/ 4932879 h 8042738"/>
              <a:gd name="connsiteX31" fmla="*/ 15391467 w 15391467"/>
              <a:gd name="connsiteY31" fmla="*/ 5522680 h 8042738"/>
              <a:gd name="connsiteX32" fmla="*/ 15391467 w 15391467"/>
              <a:gd name="connsiteY32" fmla="*/ 6353763 h 8042738"/>
              <a:gd name="connsiteX33" fmla="*/ 15391467 w 15391467"/>
              <a:gd name="connsiteY33" fmla="*/ 7023991 h 8042738"/>
              <a:gd name="connsiteX34" fmla="*/ 15391467 w 15391467"/>
              <a:gd name="connsiteY34" fmla="*/ 8042738 h 8042738"/>
              <a:gd name="connsiteX35" fmla="*/ 14845770 w 15391467"/>
              <a:gd name="connsiteY35" fmla="*/ 8042738 h 8042738"/>
              <a:gd name="connsiteX36" fmla="*/ 14453987 w 15391467"/>
              <a:gd name="connsiteY36" fmla="*/ 8042738 h 8042738"/>
              <a:gd name="connsiteX37" fmla="*/ 13600460 w 15391467"/>
              <a:gd name="connsiteY37" fmla="*/ 8042738 h 8042738"/>
              <a:gd name="connsiteX38" fmla="*/ 13208677 w 15391467"/>
              <a:gd name="connsiteY38" fmla="*/ 8042738 h 8042738"/>
              <a:gd name="connsiteX39" fmla="*/ 12970809 w 15391467"/>
              <a:gd name="connsiteY39" fmla="*/ 8042738 h 8042738"/>
              <a:gd name="connsiteX40" fmla="*/ 12579026 w 15391467"/>
              <a:gd name="connsiteY40" fmla="*/ 8042738 h 8042738"/>
              <a:gd name="connsiteX41" fmla="*/ 12033329 w 15391467"/>
              <a:gd name="connsiteY41" fmla="*/ 8042738 h 8042738"/>
              <a:gd name="connsiteX42" fmla="*/ 11333717 w 15391467"/>
              <a:gd name="connsiteY42" fmla="*/ 8042738 h 8042738"/>
              <a:gd name="connsiteX43" fmla="*/ 10941934 w 15391467"/>
              <a:gd name="connsiteY43" fmla="*/ 8042738 h 8042738"/>
              <a:gd name="connsiteX44" fmla="*/ 9934492 w 15391467"/>
              <a:gd name="connsiteY44" fmla="*/ 8042738 h 8042738"/>
              <a:gd name="connsiteX45" fmla="*/ 9234880 w 15391467"/>
              <a:gd name="connsiteY45" fmla="*/ 8042738 h 8042738"/>
              <a:gd name="connsiteX46" fmla="*/ 8227439 w 15391467"/>
              <a:gd name="connsiteY46" fmla="*/ 8042738 h 8042738"/>
              <a:gd name="connsiteX47" fmla="*/ 7373912 w 15391467"/>
              <a:gd name="connsiteY47" fmla="*/ 8042738 h 8042738"/>
              <a:gd name="connsiteX48" fmla="*/ 6828214 w 15391467"/>
              <a:gd name="connsiteY48" fmla="*/ 8042738 h 8042738"/>
              <a:gd name="connsiteX49" fmla="*/ 5974688 w 15391467"/>
              <a:gd name="connsiteY49" fmla="*/ 8042738 h 8042738"/>
              <a:gd name="connsiteX50" fmla="*/ 5582905 w 15391467"/>
              <a:gd name="connsiteY50" fmla="*/ 8042738 h 8042738"/>
              <a:gd name="connsiteX51" fmla="*/ 4883293 w 15391467"/>
              <a:gd name="connsiteY51" fmla="*/ 8042738 h 8042738"/>
              <a:gd name="connsiteX52" fmla="*/ 4645425 w 15391467"/>
              <a:gd name="connsiteY52" fmla="*/ 8042738 h 8042738"/>
              <a:gd name="connsiteX53" fmla="*/ 3637983 w 15391467"/>
              <a:gd name="connsiteY53" fmla="*/ 8042738 h 8042738"/>
              <a:gd name="connsiteX54" fmla="*/ 2938371 w 15391467"/>
              <a:gd name="connsiteY54" fmla="*/ 8042738 h 8042738"/>
              <a:gd name="connsiteX55" fmla="*/ 1930929 w 15391467"/>
              <a:gd name="connsiteY55" fmla="*/ 8042738 h 8042738"/>
              <a:gd name="connsiteX56" fmla="*/ 1385232 w 15391467"/>
              <a:gd name="connsiteY56" fmla="*/ 8042738 h 8042738"/>
              <a:gd name="connsiteX57" fmla="*/ 993449 w 15391467"/>
              <a:gd name="connsiteY57" fmla="*/ 8042738 h 8042738"/>
              <a:gd name="connsiteX58" fmla="*/ 0 w 15391467"/>
              <a:gd name="connsiteY58" fmla="*/ 8042738 h 8042738"/>
              <a:gd name="connsiteX59" fmla="*/ 0 w 15391467"/>
              <a:gd name="connsiteY59" fmla="*/ 7292082 h 8042738"/>
              <a:gd name="connsiteX60" fmla="*/ 0 w 15391467"/>
              <a:gd name="connsiteY60" fmla="*/ 6863136 h 8042738"/>
              <a:gd name="connsiteX61" fmla="*/ 0 w 15391467"/>
              <a:gd name="connsiteY61" fmla="*/ 6192908 h 8042738"/>
              <a:gd name="connsiteX62" fmla="*/ 0 w 15391467"/>
              <a:gd name="connsiteY62" fmla="*/ 5603107 h 8042738"/>
              <a:gd name="connsiteX63" fmla="*/ 0 w 15391467"/>
              <a:gd name="connsiteY63" fmla="*/ 5013307 h 8042738"/>
              <a:gd name="connsiteX64" fmla="*/ 0 w 15391467"/>
              <a:gd name="connsiteY64" fmla="*/ 4423506 h 8042738"/>
              <a:gd name="connsiteX65" fmla="*/ 0 w 15391467"/>
              <a:gd name="connsiteY65" fmla="*/ 3833705 h 8042738"/>
              <a:gd name="connsiteX66" fmla="*/ 0 w 15391467"/>
              <a:gd name="connsiteY66" fmla="*/ 3083050 h 8042738"/>
              <a:gd name="connsiteX67" fmla="*/ 0 w 15391467"/>
              <a:gd name="connsiteY67" fmla="*/ 2412821 h 8042738"/>
              <a:gd name="connsiteX68" fmla="*/ 0 w 15391467"/>
              <a:gd name="connsiteY68" fmla="*/ 1983875 h 8042738"/>
              <a:gd name="connsiteX69" fmla="*/ 0 w 15391467"/>
              <a:gd name="connsiteY69" fmla="*/ 1394075 h 8042738"/>
              <a:gd name="connsiteX70" fmla="*/ 0 w 15391467"/>
              <a:gd name="connsiteY70" fmla="*/ 643419 h 8042738"/>
              <a:gd name="connsiteX71" fmla="*/ 0 w 15391467"/>
              <a:gd name="connsiteY71" fmla="*/ 0 h 804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5391467" h="8042738" extrusionOk="0">
                <a:moveTo>
                  <a:pt x="0" y="0"/>
                </a:moveTo>
                <a:cubicBezTo>
                  <a:pt x="223112" y="3032"/>
                  <a:pt x="344522" y="24983"/>
                  <a:pt x="545697" y="0"/>
                </a:cubicBezTo>
                <a:cubicBezTo>
                  <a:pt x="746872" y="-24983"/>
                  <a:pt x="670483" y="7583"/>
                  <a:pt x="783566" y="0"/>
                </a:cubicBezTo>
                <a:cubicBezTo>
                  <a:pt x="896649" y="-7583"/>
                  <a:pt x="1493255" y="35367"/>
                  <a:pt x="1791007" y="0"/>
                </a:cubicBezTo>
                <a:cubicBezTo>
                  <a:pt x="2088759" y="-35367"/>
                  <a:pt x="2170359" y="21417"/>
                  <a:pt x="2336705" y="0"/>
                </a:cubicBezTo>
                <a:cubicBezTo>
                  <a:pt x="2503051" y="-21417"/>
                  <a:pt x="2763470" y="12228"/>
                  <a:pt x="2882402" y="0"/>
                </a:cubicBezTo>
                <a:cubicBezTo>
                  <a:pt x="3001334" y="-12228"/>
                  <a:pt x="3562642" y="-17983"/>
                  <a:pt x="3889843" y="0"/>
                </a:cubicBezTo>
                <a:cubicBezTo>
                  <a:pt x="4217044" y="17983"/>
                  <a:pt x="4125192" y="10872"/>
                  <a:pt x="4281626" y="0"/>
                </a:cubicBezTo>
                <a:cubicBezTo>
                  <a:pt x="4438060" y="-10872"/>
                  <a:pt x="4814215" y="-47495"/>
                  <a:pt x="5289068" y="0"/>
                </a:cubicBezTo>
                <a:cubicBezTo>
                  <a:pt x="5763921" y="47495"/>
                  <a:pt x="6019012" y="-12944"/>
                  <a:pt x="6296509" y="0"/>
                </a:cubicBezTo>
                <a:cubicBezTo>
                  <a:pt x="6574006" y="12944"/>
                  <a:pt x="6662837" y="1635"/>
                  <a:pt x="6996121" y="0"/>
                </a:cubicBezTo>
                <a:cubicBezTo>
                  <a:pt x="7329405" y="-1635"/>
                  <a:pt x="7788746" y="12260"/>
                  <a:pt x="8003563" y="0"/>
                </a:cubicBezTo>
                <a:cubicBezTo>
                  <a:pt x="8218380" y="-12260"/>
                  <a:pt x="8364648" y="3238"/>
                  <a:pt x="8549260" y="0"/>
                </a:cubicBezTo>
                <a:cubicBezTo>
                  <a:pt x="8733872" y="-3238"/>
                  <a:pt x="8941979" y="-6325"/>
                  <a:pt x="9094958" y="0"/>
                </a:cubicBezTo>
                <a:cubicBezTo>
                  <a:pt x="9247937" y="6325"/>
                  <a:pt x="9639959" y="-2827"/>
                  <a:pt x="9948485" y="0"/>
                </a:cubicBezTo>
                <a:cubicBezTo>
                  <a:pt x="10257011" y="2827"/>
                  <a:pt x="10381816" y="-27042"/>
                  <a:pt x="10494182" y="0"/>
                </a:cubicBezTo>
                <a:cubicBezTo>
                  <a:pt x="10606548" y="27042"/>
                  <a:pt x="11023136" y="-8790"/>
                  <a:pt x="11501624" y="0"/>
                </a:cubicBezTo>
                <a:cubicBezTo>
                  <a:pt x="11980112" y="8790"/>
                  <a:pt x="12101575" y="-15234"/>
                  <a:pt x="12509065" y="0"/>
                </a:cubicBezTo>
                <a:cubicBezTo>
                  <a:pt x="12916555" y="15234"/>
                  <a:pt x="13058577" y="5159"/>
                  <a:pt x="13208677" y="0"/>
                </a:cubicBezTo>
                <a:cubicBezTo>
                  <a:pt x="13358777" y="-5159"/>
                  <a:pt x="13493096" y="-5345"/>
                  <a:pt x="13754375" y="0"/>
                </a:cubicBezTo>
                <a:cubicBezTo>
                  <a:pt x="14015654" y="5345"/>
                  <a:pt x="13906952" y="7023"/>
                  <a:pt x="13992243" y="0"/>
                </a:cubicBezTo>
                <a:cubicBezTo>
                  <a:pt x="14077534" y="-7023"/>
                  <a:pt x="14224794" y="1865"/>
                  <a:pt x="14384026" y="0"/>
                </a:cubicBezTo>
                <a:cubicBezTo>
                  <a:pt x="14543258" y="-1865"/>
                  <a:pt x="14636004" y="-8435"/>
                  <a:pt x="14775808" y="0"/>
                </a:cubicBezTo>
                <a:cubicBezTo>
                  <a:pt x="14915612" y="8435"/>
                  <a:pt x="15200852" y="-3044"/>
                  <a:pt x="15391467" y="0"/>
                </a:cubicBezTo>
                <a:cubicBezTo>
                  <a:pt x="15381307" y="291277"/>
                  <a:pt x="15385142" y="639892"/>
                  <a:pt x="15391467" y="831083"/>
                </a:cubicBezTo>
                <a:cubicBezTo>
                  <a:pt x="15397792" y="1022274"/>
                  <a:pt x="15359569" y="1280960"/>
                  <a:pt x="15391467" y="1581738"/>
                </a:cubicBezTo>
                <a:cubicBezTo>
                  <a:pt x="15423365" y="1882517"/>
                  <a:pt x="15414495" y="2002929"/>
                  <a:pt x="15391467" y="2251967"/>
                </a:cubicBezTo>
                <a:cubicBezTo>
                  <a:pt x="15368439" y="2501005"/>
                  <a:pt x="15369195" y="2764654"/>
                  <a:pt x="15391467" y="2922195"/>
                </a:cubicBezTo>
                <a:cubicBezTo>
                  <a:pt x="15413739" y="3079736"/>
                  <a:pt x="15364056" y="3408742"/>
                  <a:pt x="15391467" y="3753278"/>
                </a:cubicBezTo>
                <a:cubicBezTo>
                  <a:pt x="15418878" y="4097814"/>
                  <a:pt x="15365271" y="4315317"/>
                  <a:pt x="15391467" y="4503933"/>
                </a:cubicBezTo>
                <a:cubicBezTo>
                  <a:pt x="15417663" y="4692549"/>
                  <a:pt x="15377740" y="4775834"/>
                  <a:pt x="15391467" y="4932879"/>
                </a:cubicBezTo>
                <a:cubicBezTo>
                  <a:pt x="15405194" y="5089924"/>
                  <a:pt x="15385209" y="5231569"/>
                  <a:pt x="15391467" y="5522680"/>
                </a:cubicBezTo>
                <a:cubicBezTo>
                  <a:pt x="15397725" y="5813791"/>
                  <a:pt x="15388609" y="6161990"/>
                  <a:pt x="15391467" y="6353763"/>
                </a:cubicBezTo>
                <a:cubicBezTo>
                  <a:pt x="15394325" y="6545536"/>
                  <a:pt x="15372318" y="6853974"/>
                  <a:pt x="15391467" y="7023991"/>
                </a:cubicBezTo>
                <a:cubicBezTo>
                  <a:pt x="15410616" y="7194008"/>
                  <a:pt x="15415113" y="7838100"/>
                  <a:pt x="15391467" y="8042738"/>
                </a:cubicBezTo>
                <a:cubicBezTo>
                  <a:pt x="15208247" y="8066827"/>
                  <a:pt x="15106557" y="8062212"/>
                  <a:pt x="14845770" y="8042738"/>
                </a:cubicBezTo>
                <a:cubicBezTo>
                  <a:pt x="14584983" y="8023264"/>
                  <a:pt x="14596003" y="8044967"/>
                  <a:pt x="14453987" y="8042738"/>
                </a:cubicBezTo>
                <a:cubicBezTo>
                  <a:pt x="14311971" y="8040509"/>
                  <a:pt x="13911472" y="8000708"/>
                  <a:pt x="13600460" y="8042738"/>
                </a:cubicBezTo>
                <a:cubicBezTo>
                  <a:pt x="13289448" y="8084768"/>
                  <a:pt x="13296318" y="8060837"/>
                  <a:pt x="13208677" y="8042738"/>
                </a:cubicBezTo>
                <a:cubicBezTo>
                  <a:pt x="13121036" y="8024639"/>
                  <a:pt x="13071798" y="8050503"/>
                  <a:pt x="12970809" y="8042738"/>
                </a:cubicBezTo>
                <a:cubicBezTo>
                  <a:pt x="12869820" y="8034973"/>
                  <a:pt x="12709414" y="8053862"/>
                  <a:pt x="12579026" y="8042738"/>
                </a:cubicBezTo>
                <a:cubicBezTo>
                  <a:pt x="12448638" y="8031614"/>
                  <a:pt x="12301356" y="8017350"/>
                  <a:pt x="12033329" y="8042738"/>
                </a:cubicBezTo>
                <a:cubicBezTo>
                  <a:pt x="11765302" y="8068126"/>
                  <a:pt x="11562090" y="8039503"/>
                  <a:pt x="11333717" y="8042738"/>
                </a:cubicBezTo>
                <a:cubicBezTo>
                  <a:pt x="11105344" y="8045973"/>
                  <a:pt x="11074899" y="8029367"/>
                  <a:pt x="10941934" y="8042738"/>
                </a:cubicBezTo>
                <a:cubicBezTo>
                  <a:pt x="10808969" y="8056109"/>
                  <a:pt x="10313657" y="8013196"/>
                  <a:pt x="9934492" y="8042738"/>
                </a:cubicBezTo>
                <a:cubicBezTo>
                  <a:pt x="9555327" y="8072280"/>
                  <a:pt x="9504462" y="8053243"/>
                  <a:pt x="9234880" y="8042738"/>
                </a:cubicBezTo>
                <a:cubicBezTo>
                  <a:pt x="8965298" y="8032233"/>
                  <a:pt x="8477018" y="8059861"/>
                  <a:pt x="8227439" y="8042738"/>
                </a:cubicBezTo>
                <a:cubicBezTo>
                  <a:pt x="7977860" y="8025615"/>
                  <a:pt x="7576159" y="8080552"/>
                  <a:pt x="7373912" y="8042738"/>
                </a:cubicBezTo>
                <a:cubicBezTo>
                  <a:pt x="7171665" y="8004924"/>
                  <a:pt x="6974668" y="8038925"/>
                  <a:pt x="6828214" y="8042738"/>
                </a:cubicBezTo>
                <a:cubicBezTo>
                  <a:pt x="6681760" y="8046551"/>
                  <a:pt x="6191804" y="8030072"/>
                  <a:pt x="5974688" y="8042738"/>
                </a:cubicBezTo>
                <a:cubicBezTo>
                  <a:pt x="5757572" y="8055404"/>
                  <a:pt x="5695806" y="8025938"/>
                  <a:pt x="5582905" y="8042738"/>
                </a:cubicBezTo>
                <a:cubicBezTo>
                  <a:pt x="5470004" y="8059538"/>
                  <a:pt x="5181084" y="8056245"/>
                  <a:pt x="4883293" y="8042738"/>
                </a:cubicBezTo>
                <a:cubicBezTo>
                  <a:pt x="4585502" y="8029231"/>
                  <a:pt x="4754456" y="8031564"/>
                  <a:pt x="4645425" y="8042738"/>
                </a:cubicBezTo>
                <a:cubicBezTo>
                  <a:pt x="4536394" y="8053912"/>
                  <a:pt x="4068339" y="8007722"/>
                  <a:pt x="3637983" y="8042738"/>
                </a:cubicBezTo>
                <a:cubicBezTo>
                  <a:pt x="3207627" y="8077754"/>
                  <a:pt x="3104057" y="8015454"/>
                  <a:pt x="2938371" y="8042738"/>
                </a:cubicBezTo>
                <a:cubicBezTo>
                  <a:pt x="2772685" y="8070022"/>
                  <a:pt x="2159801" y="8024027"/>
                  <a:pt x="1930929" y="8042738"/>
                </a:cubicBezTo>
                <a:cubicBezTo>
                  <a:pt x="1702057" y="8061449"/>
                  <a:pt x="1654289" y="8046558"/>
                  <a:pt x="1385232" y="8042738"/>
                </a:cubicBezTo>
                <a:cubicBezTo>
                  <a:pt x="1116175" y="8038918"/>
                  <a:pt x="1179566" y="8046397"/>
                  <a:pt x="993449" y="8042738"/>
                </a:cubicBezTo>
                <a:cubicBezTo>
                  <a:pt x="807332" y="8039079"/>
                  <a:pt x="344090" y="8076979"/>
                  <a:pt x="0" y="8042738"/>
                </a:cubicBezTo>
                <a:cubicBezTo>
                  <a:pt x="3279" y="7667740"/>
                  <a:pt x="-13421" y="7468710"/>
                  <a:pt x="0" y="7292082"/>
                </a:cubicBezTo>
                <a:cubicBezTo>
                  <a:pt x="13421" y="7115454"/>
                  <a:pt x="-13067" y="7013659"/>
                  <a:pt x="0" y="6863136"/>
                </a:cubicBezTo>
                <a:cubicBezTo>
                  <a:pt x="13067" y="6712613"/>
                  <a:pt x="14705" y="6358012"/>
                  <a:pt x="0" y="6192908"/>
                </a:cubicBezTo>
                <a:cubicBezTo>
                  <a:pt x="-14705" y="6027804"/>
                  <a:pt x="-22890" y="5853483"/>
                  <a:pt x="0" y="5603107"/>
                </a:cubicBezTo>
                <a:cubicBezTo>
                  <a:pt x="22890" y="5352731"/>
                  <a:pt x="-12441" y="5246498"/>
                  <a:pt x="0" y="5013307"/>
                </a:cubicBezTo>
                <a:cubicBezTo>
                  <a:pt x="12441" y="4780116"/>
                  <a:pt x="-5374" y="4597260"/>
                  <a:pt x="0" y="4423506"/>
                </a:cubicBezTo>
                <a:cubicBezTo>
                  <a:pt x="5374" y="4249752"/>
                  <a:pt x="4674" y="4102658"/>
                  <a:pt x="0" y="3833705"/>
                </a:cubicBezTo>
                <a:cubicBezTo>
                  <a:pt x="-4674" y="3564752"/>
                  <a:pt x="-26458" y="3375224"/>
                  <a:pt x="0" y="3083050"/>
                </a:cubicBezTo>
                <a:cubicBezTo>
                  <a:pt x="26458" y="2790877"/>
                  <a:pt x="27255" y="2747502"/>
                  <a:pt x="0" y="2412821"/>
                </a:cubicBezTo>
                <a:cubicBezTo>
                  <a:pt x="-27255" y="2078140"/>
                  <a:pt x="11221" y="2070554"/>
                  <a:pt x="0" y="1983875"/>
                </a:cubicBezTo>
                <a:cubicBezTo>
                  <a:pt x="-11221" y="1897196"/>
                  <a:pt x="-1048" y="1677690"/>
                  <a:pt x="0" y="1394075"/>
                </a:cubicBezTo>
                <a:cubicBezTo>
                  <a:pt x="1048" y="1110460"/>
                  <a:pt x="1925" y="971293"/>
                  <a:pt x="0" y="643419"/>
                </a:cubicBezTo>
                <a:cubicBezTo>
                  <a:pt x="-1925" y="315545"/>
                  <a:pt x="-21081" y="152472"/>
                  <a:pt x="0" y="0"/>
                </a:cubicBezTo>
                <a:close/>
              </a:path>
            </a:pathLst>
          </a:custGeom>
          <a:noFill/>
          <a:ln cmpd="sng">
            <a:solidFill>
              <a:srgbClr val="73D573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CA795-53A6-8EE9-A3CE-5C262A0EBD29}"/>
              </a:ext>
            </a:extLst>
          </p:cNvPr>
          <p:cNvSpPr/>
          <p:nvPr/>
        </p:nvSpPr>
        <p:spPr>
          <a:xfrm>
            <a:off x="0" y="-190500"/>
            <a:ext cx="855617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04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결론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65ED212-0FB6-A80F-C55A-9ACF4D2B4F99}"/>
              </a:ext>
            </a:extLst>
          </p:cNvPr>
          <p:cNvGrpSpPr/>
          <p:nvPr/>
        </p:nvGrpSpPr>
        <p:grpSpPr>
          <a:xfrm rot="5400000">
            <a:off x="-386209" y="7381915"/>
            <a:ext cx="1628033" cy="874120"/>
            <a:chOff x="5676891" y="3190875"/>
            <a:chExt cx="833446" cy="471487"/>
          </a:xfrm>
          <a:solidFill>
            <a:schemeClr val="bg1"/>
          </a:solidFill>
        </p:grpSpPr>
        <p:sp>
          <p:nvSpPr>
            <p:cNvPr id="15" name="그래픽 22" descr="전기차 단색으로 채워진">
              <a:extLst>
                <a:ext uri="{FF2B5EF4-FFF2-40B4-BE49-F238E27FC236}">
                  <a16:creationId xmlns:a16="http://schemas.microsoft.com/office/drawing/2014/main" id="{4FB060CA-33AD-F096-E109-4037DBD8B12E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그래픽 22" descr="전기차 단색으로 채워진">
              <a:extLst>
                <a:ext uri="{FF2B5EF4-FFF2-40B4-BE49-F238E27FC236}">
                  <a16:creationId xmlns:a16="http://schemas.microsoft.com/office/drawing/2014/main" id="{430711BC-EFDE-9B25-E696-A2A1865E93C0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그래픽 22" descr="전기차 단색으로 채워진">
              <a:extLst>
                <a:ext uri="{FF2B5EF4-FFF2-40B4-BE49-F238E27FC236}">
                  <a16:creationId xmlns:a16="http://schemas.microsoft.com/office/drawing/2014/main" id="{05A12103-B19D-BAA9-7A53-0210D746816D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19" name="Object 27">
            <a:extLst>
              <a:ext uri="{FF2B5EF4-FFF2-40B4-BE49-F238E27FC236}">
                <a16:creationId xmlns:a16="http://schemas.microsoft.com/office/drawing/2014/main" id="{B837A0A3-6E5D-0AB8-A6A9-2817866C6F43}"/>
              </a:ext>
            </a:extLst>
          </p:cNvPr>
          <p:cNvSpPr txBox="1"/>
          <p:nvPr/>
        </p:nvSpPr>
        <p:spPr>
          <a:xfrm>
            <a:off x="2667000" y="2725530"/>
            <a:ext cx="14094250" cy="6036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지역별</a:t>
            </a:r>
            <a:r>
              <a:rPr lang="ko-KR" altLang="en-US" sz="2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분석 결과 충전기 </a:t>
            </a:r>
            <a:r>
              <a:rPr lang="ko-KR" altLang="en-US" sz="2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타입별</a:t>
            </a:r>
            <a:r>
              <a:rPr lang="ko-KR" altLang="en-US" sz="2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패턴의 차이가 존재하지만 특이 충전패턴은 존재하지 않음</a:t>
            </a:r>
            <a:endParaRPr lang="en-US" altLang="ko-KR" sz="2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6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주거용</a:t>
            </a:r>
            <a:r>
              <a:rPr lang="ko-KR" altLang="en-US" sz="2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은 충전요금이 가장 저렴할 때 최대수요</a:t>
            </a:r>
            <a:r>
              <a:rPr lang="en-US" altLang="ko-KR" sz="2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6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공공용</a:t>
            </a:r>
            <a:r>
              <a:rPr lang="en-US" altLang="ko-KR" sz="2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&amp;</a:t>
            </a:r>
            <a:r>
              <a:rPr lang="ko-KR" altLang="en-US" sz="26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상업용</a:t>
            </a:r>
            <a:r>
              <a:rPr lang="ko-KR" altLang="en-US" sz="2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은 </a:t>
            </a:r>
            <a:r>
              <a:rPr lang="ko-KR" altLang="en-US" sz="2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충전요금이</a:t>
            </a:r>
            <a:r>
              <a:rPr lang="ko-KR" altLang="en-US" sz="2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가장 비쌀 때 </a:t>
            </a:r>
            <a:r>
              <a:rPr lang="ko-KR" altLang="en-US" sz="2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최대수요이므로</a:t>
            </a:r>
            <a:r>
              <a:rPr lang="en-US" altLang="ko-KR" sz="2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600" b="1" dirty="0">
                <a:solidFill>
                  <a:srgbClr val="73D57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충전요금정책</a:t>
            </a:r>
            <a:r>
              <a:rPr lang="ko-KR" altLang="en-US" sz="2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대해 재검토가 필요함</a:t>
            </a:r>
            <a:endParaRPr lang="en-US" altLang="ko-KR" sz="2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600" b="1" dirty="0">
                <a:solidFill>
                  <a:srgbClr val="73D57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미사용시간에 대한 지속적인 관리</a:t>
            </a:r>
            <a:r>
              <a:rPr lang="ko-KR" altLang="en-US" sz="2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와 철저한 단속정책 수립이 필요함</a:t>
            </a:r>
            <a:endParaRPr lang="en-US" altLang="ko-KR" sz="2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특히</a:t>
            </a:r>
            <a:r>
              <a:rPr lang="ko-KR" altLang="en-US" sz="26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관광</a:t>
            </a:r>
            <a:r>
              <a:rPr lang="ko-KR" altLang="en-US" sz="2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인구가 많은 지역에서는 낮 시간 동안의 관리가 더 요구됨</a:t>
            </a:r>
            <a:endParaRPr lang="en-US" altLang="ko-KR" sz="2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전기차 활용빈도를 높이기 위해서는 단순히 충전기를 설치하는 데에서 끝나는 것이 아니라 </a:t>
            </a:r>
            <a:endParaRPr lang="en-US" altLang="ko-KR" sz="2600" b="1" dirty="0">
              <a:solidFill>
                <a:srgbClr val="73D573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600" b="1" dirty="0">
                <a:solidFill>
                  <a:srgbClr val="73D57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지역별</a:t>
            </a:r>
            <a:r>
              <a:rPr lang="en-US" altLang="ko-KR" sz="2600" b="1" dirty="0">
                <a:solidFill>
                  <a:srgbClr val="73D57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600" b="1" dirty="0">
                <a:solidFill>
                  <a:srgbClr val="73D57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용도별 </a:t>
            </a:r>
            <a:r>
              <a:rPr lang="ko-KR" altLang="en-US" sz="2600" b="1" dirty="0" err="1">
                <a:solidFill>
                  <a:srgbClr val="73D57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실충전</a:t>
            </a:r>
            <a:r>
              <a:rPr lang="ko-KR" altLang="en-US" sz="2600" b="1" dirty="0">
                <a:solidFill>
                  <a:srgbClr val="73D57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수요를 파악</a:t>
            </a:r>
            <a:r>
              <a:rPr lang="ko-KR" altLang="en-US" sz="2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하여</a:t>
            </a:r>
            <a:r>
              <a:rPr lang="ko-KR" altLang="en-US" sz="2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실효성 있는 인프라 계획 수립이 필요함</a:t>
            </a:r>
            <a:endParaRPr lang="en-US" altLang="ko-KR" sz="2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3E944-2983-7A85-1A3E-EF33CA015624}"/>
              </a:ext>
            </a:extLst>
          </p:cNvPr>
          <p:cNvSpPr txBox="1"/>
          <p:nvPr/>
        </p:nvSpPr>
        <p:spPr>
          <a:xfrm>
            <a:off x="8229600" y="788574"/>
            <a:ext cx="2019265" cy="815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72102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-0.14784 L -6.94444E-7 -8.64198E-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CA795-53A6-8EE9-A3CE-5C262A0EBD29}"/>
              </a:ext>
            </a:extLst>
          </p:cNvPr>
          <p:cNvSpPr/>
          <p:nvPr/>
        </p:nvSpPr>
        <p:spPr>
          <a:xfrm>
            <a:off x="0" y="-190500"/>
            <a:ext cx="855617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04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결론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EF4398E-F1BC-9335-BE04-84A5435E81D8}"/>
              </a:ext>
            </a:extLst>
          </p:cNvPr>
          <p:cNvGrpSpPr/>
          <p:nvPr/>
        </p:nvGrpSpPr>
        <p:grpSpPr>
          <a:xfrm rot="5400000">
            <a:off x="-390133" y="7381915"/>
            <a:ext cx="1628033" cy="874120"/>
            <a:chOff x="5676891" y="3190875"/>
            <a:chExt cx="833446" cy="471487"/>
          </a:xfrm>
          <a:solidFill>
            <a:schemeClr val="bg1"/>
          </a:solidFill>
        </p:grpSpPr>
        <p:sp>
          <p:nvSpPr>
            <p:cNvPr id="7" name="그래픽 22" descr="전기차 단색으로 채워진">
              <a:extLst>
                <a:ext uri="{FF2B5EF4-FFF2-40B4-BE49-F238E27FC236}">
                  <a16:creationId xmlns:a16="http://schemas.microsoft.com/office/drawing/2014/main" id="{25C55E97-D436-4960-9710-B319577B737C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8" name="그래픽 22" descr="전기차 단색으로 채워진">
              <a:extLst>
                <a:ext uri="{FF2B5EF4-FFF2-40B4-BE49-F238E27FC236}">
                  <a16:creationId xmlns:a16="http://schemas.microsoft.com/office/drawing/2014/main" id="{5E1A1BF1-A35F-F82C-4F76-0CD6547A69BF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그래픽 22" descr="전기차 단색으로 채워진">
              <a:extLst>
                <a:ext uri="{FF2B5EF4-FFF2-40B4-BE49-F238E27FC236}">
                  <a16:creationId xmlns:a16="http://schemas.microsoft.com/office/drawing/2014/main" id="{D0F2E4EA-040F-F2A1-B839-ADF953D14492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C5E94E-28D7-49F2-6597-4B9192317AFA}"/>
              </a:ext>
            </a:extLst>
          </p:cNvPr>
          <p:cNvSpPr/>
          <p:nvPr/>
        </p:nvSpPr>
        <p:spPr>
          <a:xfrm>
            <a:off x="1828800" y="1257300"/>
            <a:ext cx="15391467" cy="8042738"/>
          </a:xfrm>
          <a:custGeom>
            <a:avLst/>
            <a:gdLst>
              <a:gd name="connsiteX0" fmla="*/ 0 w 15391467"/>
              <a:gd name="connsiteY0" fmla="*/ 0 h 8042738"/>
              <a:gd name="connsiteX1" fmla="*/ 545697 w 15391467"/>
              <a:gd name="connsiteY1" fmla="*/ 0 h 8042738"/>
              <a:gd name="connsiteX2" fmla="*/ 783566 w 15391467"/>
              <a:gd name="connsiteY2" fmla="*/ 0 h 8042738"/>
              <a:gd name="connsiteX3" fmla="*/ 1791007 w 15391467"/>
              <a:gd name="connsiteY3" fmla="*/ 0 h 8042738"/>
              <a:gd name="connsiteX4" fmla="*/ 2336705 w 15391467"/>
              <a:gd name="connsiteY4" fmla="*/ 0 h 8042738"/>
              <a:gd name="connsiteX5" fmla="*/ 2882402 w 15391467"/>
              <a:gd name="connsiteY5" fmla="*/ 0 h 8042738"/>
              <a:gd name="connsiteX6" fmla="*/ 3889843 w 15391467"/>
              <a:gd name="connsiteY6" fmla="*/ 0 h 8042738"/>
              <a:gd name="connsiteX7" fmla="*/ 4281626 w 15391467"/>
              <a:gd name="connsiteY7" fmla="*/ 0 h 8042738"/>
              <a:gd name="connsiteX8" fmla="*/ 5289068 w 15391467"/>
              <a:gd name="connsiteY8" fmla="*/ 0 h 8042738"/>
              <a:gd name="connsiteX9" fmla="*/ 6296509 w 15391467"/>
              <a:gd name="connsiteY9" fmla="*/ 0 h 8042738"/>
              <a:gd name="connsiteX10" fmla="*/ 6996121 w 15391467"/>
              <a:gd name="connsiteY10" fmla="*/ 0 h 8042738"/>
              <a:gd name="connsiteX11" fmla="*/ 8003563 w 15391467"/>
              <a:gd name="connsiteY11" fmla="*/ 0 h 8042738"/>
              <a:gd name="connsiteX12" fmla="*/ 8549260 w 15391467"/>
              <a:gd name="connsiteY12" fmla="*/ 0 h 8042738"/>
              <a:gd name="connsiteX13" fmla="*/ 9094958 w 15391467"/>
              <a:gd name="connsiteY13" fmla="*/ 0 h 8042738"/>
              <a:gd name="connsiteX14" fmla="*/ 9948485 w 15391467"/>
              <a:gd name="connsiteY14" fmla="*/ 0 h 8042738"/>
              <a:gd name="connsiteX15" fmla="*/ 10494182 w 15391467"/>
              <a:gd name="connsiteY15" fmla="*/ 0 h 8042738"/>
              <a:gd name="connsiteX16" fmla="*/ 11501624 w 15391467"/>
              <a:gd name="connsiteY16" fmla="*/ 0 h 8042738"/>
              <a:gd name="connsiteX17" fmla="*/ 12509065 w 15391467"/>
              <a:gd name="connsiteY17" fmla="*/ 0 h 8042738"/>
              <a:gd name="connsiteX18" fmla="*/ 13208677 w 15391467"/>
              <a:gd name="connsiteY18" fmla="*/ 0 h 8042738"/>
              <a:gd name="connsiteX19" fmla="*/ 13754375 w 15391467"/>
              <a:gd name="connsiteY19" fmla="*/ 0 h 8042738"/>
              <a:gd name="connsiteX20" fmla="*/ 13992243 w 15391467"/>
              <a:gd name="connsiteY20" fmla="*/ 0 h 8042738"/>
              <a:gd name="connsiteX21" fmla="*/ 14384026 w 15391467"/>
              <a:gd name="connsiteY21" fmla="*/ 0 h 8042738"/>
              <a:gd name="connsiteX22" fmla="*/ 14775808 w 15391467"/>
              <a:gd name="connsiteY22" fmla="*/ 0 h 8042738"/>
              <a:gd name="connsiteX23" fmla="*/ 15391467 w 15391467"/>
              <a:gd name="connsiteY23" fmla="*/ 0 h 8042738"/>
              <a:gd name="connsiteX24" fmla="*/ 15391467 w 15391467"/>
              <a:gd name="connsiteY24" fmla="*/ 831083 h 8042738"/>
              <a:gd name="connsiteX25" fmla="*/ 15391467 w 15391467"/>
              <a:gd name="connsiteY25" fmla="*/ 1581738 h 8042738"/>
              <a:gd name="connsiteX26" fmla="*/ 15391467 w 15391467"/>
              <a:gd name="connsiteY26" fmla="*/ 2251967 h 8042738"/>
              <a:gd name="connsiteX27" fmla="*/ 15391467 w 15391467"/>
              <a:gd name="connsiteY27" fmla="*/ 2922195 h 8042738"/>
              <a:gd name="connsiteX28" fmla="*/ 15391467 w 15391467"/>
              <a:gd name="connsiteY28" fmla="*/ 3753278 h 8042738"/>
              <a:gd name="connsiteX29" fmla="*/ 15391467 w 15391467"/>
              <a:gd name="connsiteY29" fmla="*/ 4503933 h 8042738"/>
              <a:gd name="connsiteX30" fmla="*/ 15391467 w 15391467"/>
              <a:gd name="connsiteY30" fmla="*/ 4932879 h 8042738"/>
              <a:gd name="connsiteX31" fmla="*/ 15391467 w 15391467"/>
              <a:gd name="connsiteY31" fmla="*/ 5522680 h 8042738"/>
              <a:gd name="connsiteX32" fmla="*/ 15391467 w 15391467"/>
              <a:gd name="connsiteY32" fmla="*/ 6353763 h 8042738"/>
              <a:gd name="connsiteX33" fmla="*/ 15391467 w 15391467"/>
              <a:gd name="connsiteY33" fmla="*/ 7023991 h 8042738"/>
              <a:gd name="connsiteX34" fmla="*/ 15391467 w 15391467"/>
              <a:gd name="connsiteY34" fmla="*/ 8042738 h 8042738"/>
              <a:gd name="connsiteX35" fmla="*/ 14845770 w 15391467"/>
              <a:gd name="connsiteY35" fmla="*/ 8042738 h 8042738"/>
              <a:gd name="connsiteX36" fmla="*/ 14453987 w 15391467"/>
              <a:gd name="connsiteY36" fmla="*/ 8042738 h 8042738"/>
              <a:gd name="connsiteX37" fmla="*/ 13600460 w 15391467"/>
              <a:gd name="connsiteY37" fmla="*/ 8042738 h 8042738"/>
              <a:gd name="connsiteX38" fmla="*/ 13208677 w 15391467"/>
              <a:gd name="connsiteY38" fmla="*/ 8042738 h 8042738"/>
              <a:gd name="connsiteX39" fmla="*/ 12970809 w 15391467"/>
              <a:gd name="connsiteY39" fmla="*/ 8042738 h 8042738"/>
              <a:gd name="connsiteX40" fmla="*/ 12579026 w 15391467"/>
              <a:gd name="connsiteY40" fmla="*/ 8042738 h 8042738"/>
              <a:gd name="connsiteX41" fmla="*/ 12033329 w 15391467"/>
              <a:gd name="connsiteY41" fmla="*/ 8042738 h 8042738"/>
              <a:gd name="connsiteX42" fmla="*/ 11333717 w 15391467"/>
              <a:gd name="connsiteY42" fmla="*/ 8042738 h 8042738"/>
              <a:gd name="connsiteX43" fmla="*/ 10941934 w 15391467"/>
              <a:gd name="connsiteY43" fmla="*/ 8042738 h 8042738"/>
              <a:gd name="connsiteX44" fmla="*/ 9934492 w 15391467"/>
              <a:gd name="connsiteY44" fmla="*/ 8042738 h 8042738"/>
              <a:gd name="connsiteX45" fmla="*/ 9234880 w 15391467"/>
              <a:gd name="connsiteY45" fmla="*/ 8042738 h 8042738"/>
              <a:gd name="connsiteX46" fmla="*/ 8227439 w 15391467"/>
              <a:gd name="connsiteY46" fmla="*/ 8042738 h 8042738"/>
              <a:gd name="connsiteX47" fmla="*/ 7373912 w 15391467"/>
              <a:gd name="connsiteY47" fmla="*/ 8042738 h 8042738"/>
              <a:gd name="connsiteX48" fmla="*/ 6828214 w 15391467"/>
              <a:gd name="connsiteY48" fmla="*/ 8042738 h 8042738"/>
              <a:gd name="connsiteX49" fmla="*/ 5974688 w 15391467"/>
              <a:gd name="connsiteY49" fmla="*/ 8042738 h 8042738"/>
              <a:gd name="connsiteX50" fmla="*/ 5582905 w 15391467"/>
              <a:gd name="connsiteY50" fmla="*/ 8042738 h 8042738"/>
              <a:gd name="connsiteX51" fmla="*/ 4883293 w 15391467"/>
              <a:gd name="connsiteY51" fmla="*/ 8042738 h 8042738"/>
              <a:gd name="connsiteX52" fmla="*/ 4645425 w 15391467"/>
              <a:gd name="connsiteY52" fmla="*/ 8042738 h 8042738"/>
              <a:gd name="connsiteX53" fmla="*/ 3637983 w 15391467"/>
              <a:gd name="connsiteY53" fmla="*/ 8042738 h 8042738"/>
              <a:gd name="connsiteX54" fmla="*/ 2938371 w 15391467"/>
              <a:gd name="connsiteY54" fmla="*/ 8042738 h 8042738"/>
              <a:gd name="connsiteX55" fmla="*/ 1930929 w 15391467"/>
              <a:gd name="connsiteY55" fmla="*/ 8042738 h 8042738"/>
              <a:gd name="connsiteX56" fmla="*/ 1385232 w 15391467"/>
              <a:gd name="connsiteY56" fmla="*/ 8042738 h 8042738"/>
              <a:gd name="connsiteX57" fmla="*/ 993449 w 15391467"/>
              <a:gd name="connsiteY57" fmla="*/ 8042738 h 8042738"/>
              <a:gd name="connsiteX58" fmla="*/ 0 w 15391467"/>
              <a:gd name="connsiteY58" fmla="*/ 8042738 h 8042738"/>
              <a:gd name="connsiteX59" fmla="*/ 0 w 15391467"/>
              <a:gd name="connsiteY59" fmla="*/ 7292082 h 8042738"/>
              <a:gd name="connsiteX60" fmla="*/ 0 w 15391467"/>
              <a:gd name="connsiteY60" fmla="*/ 6863136 h 8042738"/>
              <a:gd name="connsiteX61" fmla="*/ 0 w 15391467"/>
              <a:gd name="connsiteY61" fmla="*/ 6192908 h 8042738"/>
              <a:gd name="connsiteX62" fmla="*/ 0 w 15391467"/>
              <a:gd name="connsiteY62" fmla="*/ 5603107 h 8042738"/>
              <a:gd name="connsiteX63" fmla="*/ 0 w 15391467"/>
              <a:gd name="connsiteY63" fmla="*/ 5013307 h 8042738"/>
              <a:gd name="connsiteX64" fmla="*/ 0 w 15391467"/>
              <a:gd name="connsiteY64" fmla="*/ 4423506 h 8042738"/>
              <a:gd name="connsiteX65" fmla="*/ 0 w 15391467"/>
              <a:gd name="connsiteY65" fmla="*/ 3833705 h 8042738"/>
              <a:gd name="connsiteX66" fmla="*/ 0 w 15391467"/>
              <a:gd name="connsiteY66" fmla="*/ 3083050 h 8042738"/>
              <a:gd name="connsiteX67" fmla="*/ 0 w 15391467"/>
              <a:gd name="connsiteY67" fmla="*/ 2412821 h 8042738"/>
              <a:gd name="connsiteX68" fmla="*/ 0 w 15391467"/>
              <a:gd name="connsiteY68" fmla="*/ 1983875 h 8042738"/>
              <a:gd name="connsiteX69" fmla="*/ 0 w 15391467"/>
              <a:gd name="connsiteY69" fmla="*/ 1394075 h 8042738"/>
              <a:gd name="connsiteX70" fmla="*/ 0 w 15391467"/>
              <a:gd name="connsiteY70" fmla="*/ 643419 h 8042738"/>
              <a:gd name="connsiteX71" fmla="*/ 0 w 15391467"/>
              <a:gd name="connsiteY71" fmla="*/ 0 h 804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5391467" h="8042738" extrusionOk="0">
                <a:moveTo>
                  <a:pt x="0" y="0"/>
                </a:moveTo>
                <a:cubicBezTo>
                  <a:pt x="223112" y="3032"/>
                  <a:pt x="344522" y="24983"/>
                  <a:pt x="545697" y="0"/>
                </a:cubicBezTo>
                <a:cubicBezTo>
                  <a:pt x="746872" y="-24983"/>
                  <a:pt x="670483" y="7583"/>
                  <a:pt x="783566" y="0"/>
                </a:cubicBezTo>
                <a:cubicBezTo>
                  <a:pt x="896649" y="-7583"/>
                  <a:pt x="1493255" y="35367"/>
                  <a:pt x="1791007" y="0"/>
                </a:cubicBezTo>
                <a:cubicBezTo>
                  <a:pt x="2088759" y="-35367"/>
                  <a:pt x="2170359" y="21417"/>
                  <a:pt x="2336705" y="0"/>
                </a:cubicBezTo>
                <a:cubicBezTo>
                  <a:pt x="2503051" y="-21417"/>
                  <a:pt x="2763470" y="12228"/>
                  <a:pt x="2882402" y="0"/>
                </a:cubicBezTo>
                <a:cubicBezTo>
                  <a:pt x="3001334" y="-12228"/>
                  <a:pt x="3562642" y="-17983"/>
                  <a:pt x="3889843" y="0"/>
                </a:cubicBezTo>
                <a:cubicBezTo>
                  <a:pt x="4217044" y="17983"/>
                  <a:pt x="4125192" y="10872"/>
                  <a:pt x="4281626" y="0"/>
                </a:cubicBezTo>
                <a:cubicBezTo>
                  <a:pt x="4438060" y="-10872"/>
                  <a:pt x="4814215" y="-47495"/>
                  <a:pt x="5289068" y="0"/>
                </a:cubicBezTo>
                <a:cubicBezTo>
                  <a:pt x="5763921" y="47495"/>
                  <a:pt x="6019012" y="-12944"/>
                  <a:pt x="6296509" y="0"/>
                </a:cubicBezTo>
                <a:cubicBezTo>
                  <a:pt x="6574006" y="12944"/>
                  <a:pt x="6662837" y="1635"/>
                  <a:pt x="6996121" y="0"/>
                </a:cubicBezTo>
                <a:cubicBezTo>
                  <a:pt x="7329405" y="-1635"/>
                  <a:pt x="7788746" y="12260"/>
                  <a:pt x="8003563" y="0"/>
                </a:cubicBezTo>
                <a:cubicBezTo>
                  <a:pt x="8218380" y="-12260"/>
                  <a:pt x="8364648" y="3238"/>
                  <a:pt x="8549260" y="0"/>
                </a:cubicBezTo>
                <a:cubicBezTo>
                  <a:pt x="8733872" y="-3238"/>
                  <a:pt x="8941979" y="-6325"/>
                  <a:pt x="9094958" y="0"/>
                </a:cubicBezTo>
                <a:cubicBezTo>
                  <a:pt x="9247937" y="6325"/>
                  <a:pt x="9639959" y="-2827"/>
                  <a:pt x="9948485" y="0"/>
                </a:cubicBezTo>
                <a:cubicBezTo>
                  <a:pt x="10257011" y="2827"/>
                  <a:pt x="10381816" y="-27042"/>
                  <a:pt x="10494182" y="0"/>
                </a:cubicBezTo>
                <a:cubicBezTo>
                  <a:pt x="10606548" y="27042"/>
                  <a:pt x="11023136" y="-8790"/>
                  <a:pt x="11501624" y="0"/>
                </a:cubicBezTo>
                <a:cubicBezTo>
                  <a:pt x="11980112" y="8790"/>
                  <a:pt x="12101575" y="-15234"/>
                  <a:pt x="12509065" y="0"/>
                </a:cubicBezTo>
                <a:cubicBezTo>
                  <a:pt x="12916555" y="15234"/>
                  <a:pt x="13058577" y="5159"/>
                  <a:pt x="13208677" y="0"/>
                </a:cubicBezTo>
                <a:cubicBezTo>
                  <a:pt x="13358777" y="-5159"/>
                  <a:pt x="13493096" y="-5345"/>
                  <a:pt x="13754375" y="0"/>
                </a:cubicBezTo>
                <a:cubicBezTo>
                  <a:pt x="14015654" y="5345"/>
                  <a:pt x="13906952" y="7023"/>
                  <a:pt x="13992243" y="0"/>
                </a:cubicBezTo>
                <a:cubicBezTo>
                  <a:pt x="14077534" y="-7023"/>
                  <a:pt x="14224794" y="1865"/>
                  <a:pt x="14384026" y="0"/>
                </a:cubicBezTo>
                <a:cubicBezTo>
                  <a:pt x="14543258" y="-1865"/>
                  <a:pt x="14636004" y="-8435"/>
                  <a:pt x="14775808" y="0"/>
                </a:cubicBezTo>
                <a:cubicBezTo>
                  <a:pt x="14915612" y="8435"/>
                  <a:pt x="15200852" y="-3044"/>
                  <a:pt x="15391467" y="0"/>
                </a:cubicBezTo>
                <a:cubicBezTo>
                  <a:pt x="15381307" y="291277"/>
                  <a:pt x="15385142" y="639892"/>
                  <a:pt x="15391467" y="831083"/>
                </a:cubicBezTo>
                <a:cubicBezTo>
                  <a:pt x="15397792" y="1022274"/>
                  <a:pt x="15359569" y="1280960"/>
                  <a:pt x="15391467" y="1581738"/>
                </a:cubicBezTo>
                <a:cubicBezTo>
                  <a:pt x="15423365" y="1882517"/>
                  <a:pt x="15414495" y="2002929"/>
                  <a:pt x="15391467" y="2251967"/>
                </a:cubicBezTo>
                <a:cubicBezTo>
                  <a:pt x="15368439" y="2501005"/>
                  <a:pt x="15369195" y="2764654"/>
                  <a:pt x="15391467" y="2922195"/>
                </a:cubicBezTo>
                <a:cubicBezTo>
                  <a:pt x="15413739" y="3079736"/>
                  <a:pt x="15364056" y="3408742"/>
                  <a:pt x="15391467" y="3753278"/>
                </a:cubicBezTo>
                <a:cubicBezTo>
                  <a:pt x="15418878" y="4097814"/>
                  <a:pt x="15365271" y="4315317"/>
                  <a:pt x="15391467" y="4503933"/>
                </a:cubicBezTo>
                <a:cubicBezTo>
                  <a:pt x="15417663" y="4692549"/>
                  <a:pt x="15377740" y="4775834"/>
                  <a:pt x="15391467" y="4932879"/>
                </a:cubicBezTo>
                <a:cubicBezTo>
                  <a:pt x="15405194" y="5089924"/>
                  <a:pt x="15385209" y="5231569"/>
                  <a:pt x="15391467" y="5522680"/>
                </a:cubicBezTo>
                <a:cubicBezTo>
                  <a:pt x="15397725" y="5813791"/>
                  <a:pt x="15388609" y="6161990"/>
                  <a:pt x="15391467" y="6353763"/>
                </a:cubicBezTo>
                <a:cubicBezTo>
                  <a:pt x="15394325" y="6545536"/>
                  <a:pt x="15372318" y="6853974"/>
                  <a:pt x="15391467" y="7023991"/>
                </a:cubicBezTo>
                <a:cubicBezTo>
                  <a:pt x="15410616" y="7194008"/>
                  <a:pt x="15415113" y="7838100"/>
                  <a:pt x="15391467" y="8042738"/>
                </a:cubicBezTo>
                <a:cubicBezTo>
                  <a:pt x="15208247" y="8066827"/>
                  <a:pt x="15106557" y="8062212"/>
                  <a:pt x="14845770" y="8042738"/>
                </a:cubicBezTo>
                <a:cubicBezTo>
                  <a:pt x="14584983" y="8023264"/>
                  <a:pt x="14596003" y="8044967"/>
                  <a:pt x="14453987" y="8042738"/>
                </a:cubicBezTo>
                <a:cubicBezTo>
                  <a:pt x="14311971" y="8040509"/>
                  <a:pt x="13911472" y="8000708"/>
                  <a:pt x="13600460" y="8042738"/>
                </a:cubicBezTo>
                <a:cubicBezTo>
                  <a:pt x="13289448" y="8084768"/>
                  <a:pt x="13296318" y="8060837"/>
                  <a:pt x="13208677" y="8042738"/>
                </a:cubicBezTo>
                <a:cubicBezTo>
                  <a:pt x="13121036" y="8024639"/>
                  <a:pt x="13071798" y="8050503"/>
                  <a:pt x="12970809" y="8042738"/>
                </a:cubicBezTo>
                <a:cubicBezTo>
                  <a:pt x="12869820" y="8034973"/>
                  <a:pt x="12709414" y="8053862"/>
                  <a:pt x="12579026" y="8042738"/>
                </a:cubicBezTo>
                <a:cubicBezTo>
                  <a:pt x="12448638" y="8031614"/>
                  <a:pt x="12301356" y="8017350"/>
                  <a:pt x="12033329" y="8042738"/>
                </a:cubicBezTo>
                <a:cubicBezTo>
                  <a:pt x="11765302" y="8068126"/>
                  <a:pt x="11562090" y="8039503"/>
                  <a:pt x="11333717" y="8042738"/>
                </a:cubicBezTo>
                <a:cubicBezTo>
                  <a:pt x="11105344" y="8045973"/>
                  <a:pt x="11074899" y="8029367"/>
                  <a:pt x="10941934" y="8042738"/>
                </a:cubicBezTo>
                <a:cubicBezTo>
                  <a:pt x="10808969" y="8056109"/>
                  <a:pt x="10313657" y="8013196"/>
                  <a:pt x="9934492" y="8042738"/>
                </a:cubicBezTo>
                <a:cubicBezTo>
                  <a:pt x="9555327" y="8072280"/>
                  <a:pt x="9504462" y="8053243"/>
                  <a:pt x="9234880" y="8042738"/>
                </a:cubicBezTo>
                <a:cubicBezTo>
                  <a:pt x="8965298" y="8032233"/>
                  <a:pt x="8477018" y="8059861"/>
                  <a:pt x="8227439" y="8042738"/>
                </a:cubicBezTo>
                <a:cubicBezTo>
                  <a:pt x="7977860" y="8025615"/>
                  <a:pt x="7576159" y="8080552"/>
                  <a:pt x="7373912" y="8042738"/>
                </a:cubicBezTo>
                <a:cubicBezTo>
                  <a:pt x="7171665" y="8004924"/>
                  <a:pt x="6974668" y="8038925"/>
                  <a:pt x="6828214" y="8042738"/>
                </a:cubicBezTo>
                <a:cubicBezTo>
                  <a:pt x="6681760" y="8046551"/>
                  <a:pt x="6191804" y="8030072"/>
                  <a:pt x="5974688" y="8042738"/>
                </a:cubicBezTo>
                <a:cubicBezTo>
                  <a:pt x="5757572" y="8055404"/>
                  <a:pt x="5695806" y="8025938"/>
                  <a:pt x="5582905" y="8042738"/>
                </a:cubicBezTo>
                <a:cubicBezTo>
                  <a:pt x="5470004" y="8059538"/>
                  <a:pt x="5181084" y="8056245"/>
                  <a:pt x="4883293" y="8042738"/>
                </a:cubicBezTo>
                <a:cubicBezTo>
                  <a:pt x="4585502" y="8029231"/>
                  <a:pt x="4754456" y="8031564"/>
                  <a:pt x="4645425" y="8042738"/>
                </a:cubicBezTo>
                <a:cubicBezTo>
                  <a:pt x="4536394" y="8053912"/>
                  <a:pt x="4068339" y="8007722"/>
                  <a:pt x="3637983" y="8042738"/>
                </a:cubicBezTo>
                <a:cubicBezTo>
                  <a:pt x="3207627" y="8077754"/>
                  <a:pt x="3104057" y="8015454"/>
                  <a:pt x="2938371" y="8042738"/>
                </a:cubicBezTo>
                <a:cubicBezTo>
                  <a:pt x="2772685" y="8070022"/>
                  <a:pt x="2159801" y="8024027"/>
                  <a:pt x="1930929" y="8042738"/>
                </a:cubicBezTo>
                <a:cubicBezTo>
                  <a:pt x="1702057" y="8061449"/>
                  <a:pt x="1654289" y="8046558"/>
                  <a:pt x="1385232" y="8042738"/>
                </a:cubicBezTo>
                <a:cubicBezTo>
                  <a:pt x="1116175" y="8038918"/>
                  <a:pt x="1179566" y="8046397"/>
                  <a:pt x="993449" y="8042738"/>
                </a:cubicBezTo>
                <a:cubicBezTo>
                  <a:pt x="807332" y="8039079"/>
                  <a:pt x="344090" y="8076979"/>
                  <a:pt x="0" y="8042738"/>
                </a:cubicBezTo>
                <a:cubicBezTo>
                  <a:pt x="3279" y="7667740"/>
                  <a:pt x="-13421" y="7468710"/>
                  <a:pt x="0" y="7292082"/>
                </a:cubicBezTo>
                <a:cubicBezTo>
                  <a:pt x="13421" y="7115454"/>
                  <a:pt x="-13067" y="7013659"/>
                  <a:pt x="0" y="6863136"/>
                </a:cubicBezTo>
                <a:cubicBezTo>
                  <a:pt x="13067" y="6712613"/>
                  <a:pt x="14705" y="6358012"/>
                  <a:pt x="0" y="6192908"/>
                </a:cubicBezTo>
                <a:cubicBezTo>
                  <a:pt x="-14705" y="6027804"/>
                  <a:pt x="-22890" y="5853483"/>
                  <a:pt x="0" y="5603107"/>
                </a:cubicBezTo>
                <a:cubicBezTo>
                  <a:pt x="22890" y="5352731"/>
                  <a:pt x="-12441" y="5246498"/>
                  <a:pt x="0" y="5013307"/>
                </a:cubicBezTo>
                <a:cubicBezTo>
                  <a:pt x="12441" y="4780116"/>
                  <a:pt x="-5374" y="4597260"/>
                  <a:pt x="0" y="4423506"/>
                </a:cubicBezTo>
                <a:cubicBezTo>
                  <a:pt x="5374" y="4249752"/>
                  <a:pt x="4674" y="4102658"/>
                  <a:pt x="0" y="3833705"/>
                </a:cubicBezTo>
                <a:cubicBezTo>
                  <a:pt x="-4674" y="3564752"/>
                  <a:pt x="-26458" y="3375224"/>
                  <a:pt x="0" y="3083050"/>
                </a:cubicBezTo>
                <a:cubicBezTo>
                  <a:pt x="26458" y="2790877"/>
                  <a:pt x="27255" y="2747502"/>
                  <a:pt x="0" y="2412821"/>
                </a:cubicBezTo>
                <a:cubicBezTo>
                  <a:pt x="-27255" y="2078140"/>
                  <a:pt x="11221" y="2070554"/>
                  <a:pt x="0" y="1983875"/>
                </a:cubicBezTo>
                <a:cubicBezTo>
                  <a:pt x="-11221" y="1897196"/>
                  <a:pt x="-1048" y="1677690"/>
                  <a:pt x="0" y="1394075"/>
                </a:cubicBezTo>
                <a:cubicBezTo>
                  <a:pt x="1048" y="1110460"/>
                  <a:pt x="1925" y="971293"/>
                  <a:pt x="0" y="643419"/>
                </a:cubicBezTo>
                <a:cubicBezTo>
                  <a:pt x="-1925" y="315545"/>
                  <a:pt x="-21081" y="152472"/>
                  <a:pt x="0" y="0"/>
                </a:cubicBezTo>
                <a:close/>
              </a:path>
            </a:pathLst>
          </a:custGeom>
          <a:noFill/>
          <a:ln cmpd="sng">
            <a:solidFill>
              <a:srgbClr val="73D573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CDAE75-E787-CA71-E3FC-72B1D38C3210}"/>
              </a:ext>
            </a:extLst>
          </p:cNvPr>
          <p:cNvSpPr txBox="1"/>
          <p:nvPr/>
        </p:nvSpPr>
        <p:spPr>
          <a:xfrm>
            <a:off x="6400801" y="788574"/>
            <a:ext cx="5815034" cy="815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70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보완점 및 아쉬운 점</a:t>
            </a:r>
            <a:endParaRPr lang="ko-KR" altLang="en-US" sz="4700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1E15B97F-904C-C785-0945-B70803A40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108828"/>
              </p:ext>
            </p:extLst>
          </p:nvPr>
        </p:nvGraphicFramePr>
        <p:xfrm>
          <a:off x="2971800" y="2781300"/>
          <a:ext cx="6035040" cy="3376232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104866581"/>
                    </a:ext>
                  </a:extLst>
                </a:gridCol>
              </a:tblGrid>
              <a:tr h="5313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5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734401"/>
                  </a:ext>
                </a:extLst>
              </a:tr>
              <a:tr h="2516676"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2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기간이 </a:t>
                      </a:r>
                      <a:r>
                        <a:rPr lang="en-US" altLang="ko-KR" sz="2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1~3</a:t>
                      </a:r>
                      <a:r>
                        <a:rPr lang="ko-KR" altLang="en-US" sz="2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월로 한정되어 </a:t>
                      </a:r>
                      <a:r>
                        <a:rPr lang="en-US" altLang="ko-KR" sz="2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ko-KR" altLang="en-US" sz="2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년 전체의 패턴을 파악하지 못했다</a:t>
                      </a:r>
                      <a:endParaRPr lang="en-US" altLang="ko-KR" sz="2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2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데이터 수가 많아서 </a:t>
                      </a:r>
                      <a:r>
                        <a:rPr lang="ko-KR" altLang="en-US" sz="2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결측치나</a:t>
                      </a:r>
                      <a:r>
                        <a:rPr lang="ko-KR" altLang="en-US" sz="2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이상치를 </a:t>
                      </a:r>
                      <a:r>
                        <a:rPr lang="ko-KR" altLang="en-US" sz="2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처리하는데에</a:t>
                      </a:r>
                      <a:r>
                        <a:rPr lang="ko-KR" altLang="en-US" sz="2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한계가 있었다</a:t>
                      </a:r>
                      <a:endParaRPr lang="en-US" altLang="ko-KR" sz="2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2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72908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2C1F78-CF04-98C0-52F5-0460BA0E3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623685"/>
              </p:ext>
            </p:extLst>
          </p:nvPr>
        </p:nvGraphicFramePr>
        <p:xfrm>
          <a:off x="2966474" y="6111812"/>
          <a:ext cx="6035040" cy="1730312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104866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프로그램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5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734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2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R</a:t>
                      </a:r>
                      <a:r>
                        <a:rPr lang="ko-KR" altLang="en-US" sz="2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이나 </a:t>
                      </a:r>
                      <a:r>
                        <a:rPr lang="en-US" altLang="ko-KR" sz="2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MariaDB </a:t>
                      </a:r>
                      <a:r>
                        <a:rPr lang="ko-KR" altLang="en-US" sz="2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등을 좀 더 활용하지 못했다</a:t>
                      </a:r>
                      <a:endParaRPr lang="en-US" altLang="ko-KR" sz="2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2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729081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501C64A-1FB2-76E3-0B8D-F571F18F6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148144"/>
              </p:ext>
            </p:extLst>
          </p:nvPr>
        </p:nvGraphicFramePr>
        <p:xfrm>
          <a:off x="9974697" y="2781300"/>
          <a:ext cx="6035040" cy="5022152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104866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분석 과정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5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734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2400" b="1" dirty="0">
                          <a:solidFill>
                            <a:srgbClr val="4250A0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지역별</a:t>
                      </a:r>
                      <a:r>
                        <a:rPr lang="ko-KR" altLang="en-US" sz="2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로 충전 패턴이 다양할 것이라고 예상하고 분석을 진행했지만</a:t>
                      </a:r>
                      <a:r>
                        <a:rPr lang="en-US" altLang="ko-KR" sz="2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R" altLang="en-US" sz="2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유의미한 특이사항을 발견하지 못했다</a:t>
                      </a:r>
                      <a:endParaRPr lang="en-US" altLang="ko-KR" sz="2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2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2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충전기 설치와 실제 사용 간극이 큰 지역을 특정해 </a:t>
                      </a:r>
                      <a:r>
                        <a:rPr lang="ko-KR" altLang="en-US" sz="2400" b="1" dirty="0">
                          <a:solidFill>
                            <a:srgbClr val="4250A0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지도 시각화를 시도</a:t>
                      </a:r>
                      <a:r>
                        <a:rPr lang="ko-KR" altLang="en-US" sz="2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하였지만 주소 상 오류가 많고 </a:t>
                      </a:r>
                      <a:r>
                        <a:rPr lang="ko-KR" altLang="en-US" sz="2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시군구</a:t>
                      </a:r>
                      <a:r>
                        <a:rPr lang="ko-KR" altLang="en-US" sz="2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단위의 </a:t>
                      </a:r>
                      <a:r>
                        <a:rPr lang="en-US" altLang="ko-KR" sz="2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json</a:t>
                      </a:r>
                      <a:r>
                        <a:rPr lang="ko-KR" altLang="en-US" sz="2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파일과 연결시키는데 어려움이 있어 완성하지 못했다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729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0415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243B7C9-AB01-0C92-64DF-8F24D781F0E5}"/>
              </a:ext>
            </a:extLst>
          </p:cNvPr>
          <p:cNvSpPr/>
          <p:nvPr/>
        </p:nvSpPr>
        <p:spPr>
          <a:xfrm>
            <a:off x="-76200" y="-190500"/>
            <a:ext cx="8229600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2"/>
          <p:cNvSpPr txBox="1"/>
          <p:nvPr/>
        </p:nvSpPr>
        <p:spPr>
          <a:xfrm>
            <a:off x="457200" y="5382139"/>
            <a:ext cx="15773400" cy="63248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500" dirty="0">
                <a:solidFill>
                  <a:srgbClr val="4250A0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  <a:cs typeface="Jalnan OTF" pitchFamily="34" charset="0"/>
              </a:rPr>
              <a:t>Q&amp;</a:t>
            </a:r>
            <a:r>
              <a:rPr lang="en-US" sz="40500" dirty="0">
                <a:solidFill>
                  <a:srgbClr val="73D573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  <a:cs typeface="Jalnan OTF" pitchFamily="34" charset="0"/>
              </a:rPr>
              <a:t>A</a:t>
            </a:r>
            <a:endParaRPr lang="en-US" dirty="0">
              <a:solidFill>
                <a:srgbClr val="73D573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3EEFEC-A6E5-2F68-057D-19D4D0C4B506}"/>
              </a:ext>
            </a:extLst>
          </p:cNvPr>
          <p:cNvGrpSpPr/>
          <p:nvPr/>
        </p:nvGrpSpPr>
        <p:grpSpPr>
          <a:xfrm rot="5400000">
            <a:off x="-386209" y="7381915"/>
            <a:ext cx="1628033" cy="874120"/>
            <a:chOff x="5676891" y="3190875"/>
            <a:chExt cx="833446" cy="471487"/>
          </a:xfrm>
          <a:solidFill>
            <a:schemeClr val="bg1"/>
          </a:solidFill>
        </p:grpSpPr>
        <p:sp>
          <p:nvSpPr>
            <p:cNvPr id="8" name="그래픽 22" descr="전기차 단색으로 채워진">
              <a:extLst>
                <a:ext uri="{FF2B5EF4-FFF2-40B4-BE49-F238E27FC236}">
                  <a16:creationId xmlns:a16="http://schemas.microsoft.com/office/drawing/2014/main" id="{B8E6D114-1129-7C29-A4A0-08E664516BF4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그래픽 22" descr="전기차 단색으로 채워진">
              <a:extLst>
                <a:ext uri="{FF2B5EF4-FFF2-40B4-BE49-F238E27FC236}">
                  <a16:creationId xmlns:a16="http://schemas.microsoft.com/office/drawing/2014/main" id="{E051630B-C4B4-E4C7-7D25-7E68692B6634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그래픽 22" descr="전기차 단색으로 채워진">
              <a:extLst>
                <a:ext uri="{FF2B5EF4-FFF2-40B4-BE49-F238E27FC236}">
                  <a16:creationId xmlns:a16="http://schemas.microsoft.com/office/drawing/2014/main" id="{B072B362-30A4-7CD1-1899-6AB1178121A5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565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-8.64198E-7 L -6.94444E-7 0.14784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000" y="3152388"/>
            <a:ext cx="15773400" cy="26007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3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감사합니다</a:t>
            </a:r>
            <a:r>
              <a:rPr lang="en-US" altLang="ko-KR" sz="16300" dirty="0">
                <a:solidFill>
                  <a:schemeClr val="bg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!</a:t>
            </a:r>
            <a:endParaRPr lang="en-US" sz="1050" dirty="0">
              <a:solidFill>
                <a:schemeClr val="bg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307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01AAE1C0-2E80-2800-E380-E415C90294C1}"/>
              </a:ext>
            </a:extLst>
          </p:cNvPr>
          <p:cNvGrpSpPr/>
          <p:nvPr/>
        </p:nvGrpSpPr>
        <p:grpSpPr>
          <a:xfrm>
            <a:off x="7133131" y="3709988"/>
            <a:ext cx="4228414" cy="4633913"/>
            <a:chOff x="1360180" y="2286000"/>
            <a:chExt cx="2297425" cy="2517744"/>
          </a:xfrm>
        </p:grpSpPr>
        <p:sp>
          <p:nvSpPr>
            <p:cNvPr id="79" name="사각형: 둥근 모서리 22">
              <a:extLst>
                <a:ext uri="{FF2B5EF4-FFF2-40B4-BE49-F238E27FC236}">
                  <a16:creationId xmlns:a16="http://schemas.microsoft.com/office/drawing/2014/main" id="{C832D8D7-8438-A2B8-ED8C-7990FCCAFA67}"/>
                </a:ext>
              </a:extLst>
            </p:cNvPr>
            <p:cNvSpPr/>
            <p:nvPr/>
          </p:nvSpPr>
          <p:spPr>
            <a:xfrm>
              <a:off x="1416035" y="2378884"/>
              <a:ext cx="2126913" cy="492706"/>
            </a:xfrm>
            <a:prstGeom prst="roundRect">
              <a:avLst>
                <a:gd name="adj" fmla="val 50000"/>
              </a:avLst>
            </a:prstGeom>
            <a:solidFill>
              <a:srgbClr val="C9EFC9">
                <a:alpha val="80000"/>
              </a:srgbClr>
            </a:solidFill>
            <a:ln>
              <a:solidFill>
                <a:srgbClr val="425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/>
              <a:r>
                <a:rPr lang="ko-KR" altLang="en-US" sz="27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박주현</a:t>
              </a: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1D943FCC-9F44-AED8-B280-CCA6BF6C227E}"/>
                </a:ext>
              </a:extLst>
            </p:cNvPr>
            <p:cNvSpPr/>
            <p:nvPr/>
          </p:nvSpPr>
          <p:spPr>
            <a:xfrm>
              <a:off x="1360180" y="2378884"/>
              <a:ext cx="492713" cy="49271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250A0"/>
              </a:solidFill>
              <a:prstDash val="sysDash"/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2000" b="1" dirty="0">
                  <a:solidFill>
                    <a:srgbClr val="44546A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팀원</a:t>
              </a:r>
              <a:endParaRPr lang="ko-KR" altLang="en-US" sz="2400" b="1" dirty="0">
                <a:solidFill>
                  <a:srgbClr val="44546A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F2ACD87F-8F4E-2101-F062-364E7789C328}"/>
                </a:ext>
              </a:extLst>
            </p:cNvPr>
            <p:cNvGrpSpPr/>
            <p:nvPr/>
          </p:nvGrpSpPr>
          <p:grpSpPr>
            <a:xfrm>
              <a:off x="1661086" y="2286000"/>
              <a:ext cx="1996519" cy="2517744"/>
              <a:chOff x="1661086" y="2286000"/>
              <a:chExt cx="1996519" cy="2517744"/>
            </a:xfrm>
          </p:grpSpPr>
          <p:sp>
            <p:nvSpPr>
              <p:cNvPr id="82" name="왼쪽 대괄호 81">
                <a:extLst>
                  <a:ext uri="{FF2B5EF4-FFF2-40B4-BE49-F238E27FC236}">
                    <a16:creationId xmlns:a16="http://schemas.microsoft.com/office/drawing/2014/main" id="{BD482664-DCFE-4698-9680-76060E207F92}"/>
                  </a:ext>
                </a:extLst>
              </p:cNvPr>
              <p:cNvSpPr/>
              <p:nvPr/>
            </p:nvSpPr>
            <p:spPr>
              <a:xfrm rot="10800000" flipV="1">
                <a:off x="3296593" y="2286000"/>
                <a:ext cx="361008" cy="678480"/>
              </a:xfrm>
              <a:prstGeom prst="leftBracket">
                <a:avLst>
                  <a:gd name="adj" fmla="val 160599"/>
                </a:avLst>
              </a:prstGeom>
              <a:ln w="12700">
                <a:solidFill>
                  <a:srgbClr val="4250A0"/>
                </a:solidFill>
                <a:prstDash val="sys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DC26E376-9D52-CEBC-F973-BC8D4AD9AD76}"/>
                  </a:ext>
                </a:extLst>
              </p:cNvPr>
              <p:cNvCxnSpPr>
                <a:cxnSpLocks/>
                <a:endCxn id="82" idx="0"/>
              </p:cNvCxnSpPr>
              <p:nvPr/>
            </p:nvCxnSpPr>
            <p:spPr>
              <a:xfrm>
                <a:off x="1662393" y="2286000"/>
                <a:ext cx="1634200" cy="0"/>
              </a:xfrm>
              <a:prstGeom prst="line">
                <a:avLst/>
              </a:prstGeom>
              <a:ln w="12700">
                <a:solidFill>
                  <a:srgbClr val="4250A0"/>
                </a:solidFill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CF0C604F-6AA3-629C-FEC8-D05A4A415BE8}"/>
                  </a:ext>
                </a:extLst>
              </p:cNvPr>
              <p:cNvCxnSpPr>
                <a:cxnSpLocks/>
                <a:stCxn id="85" idx="0"/>
              </p:cNvCxnSpPr>
              <p:nvPr/>
            </p:nvCxnSpPr>
            <p:spPr>
              <a:xfrm>
                <a:off x="1842897" y="2964481"/>
                <a:ext cx="1453695" cy="0"/>
              </a:xfrm>
              <a:prstGeom prst="line">
                <a:avLst/>
              </a:prstGeom>
              <a:ln w="12700">
                <a:solidFill>
                  <a:srgbClr val="425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원호 84">
                <a:extLst>
                  <a:ext uri="{FF2B5EF4-FFF2-40B4-BE49-F238E27FC236}">
                    <a16:creationId xmlns:a16="http://schemas.microsoft.com/office/drawing/2014/main" id="{750CC213-8E78-AED5-B2E1-7AAFDF27ED0A}"/>
                  </a:ext>
                </a:extLst>
              </p:cNvPr>
              <p:cNvSpPr/>
              <p:nvPr/>
            </p:nvSpPr>
            <p:spPr>
              <a:xfrm rot="10800000" flipV="1">
                <a:off x="1662393" y="2964481"/>
                <a:ext cx="361008" cy="360000"/>
              </a:xfrm>
              <a:prstGeom prst="arc">
                <a:avLst/>
              </a:prstGeom>
              <a:ln w="12700">
                <a:solidFill>
                  <a:srgbClr val="4250A0"/>
                </a:solidFill>
                <a:prstDash val="sys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3C88BB85-B9E8-65D3-2BDD-41F7FC93436D}"/>
                  </a:ext>
                </a:extLst>
              </p:cNvPr>
              <p:cNvCxnSpPr>
                <a:cxnSpLocks/>
                <a:stCxn id="85" idx="2"/>
                <a:endCxn id="87" idx="0"/>
              </p:cNvCxnSpPr>
              <p:nvPr/>
            </p:nvCxnSpPr>
            <p:spPr>
              <a:xfrm flipH="1">
                <a:off x="1661086" y="3144482"/>
                <a:ext cx="1307" cy="1478754"/>
              </a:xfrm>
              <a:prstGeom prst="line">
                <a:avLst/>
              </a:prstGeom>
              <a:ln w="12700">
                <a:solidFill>
                  <a:srgbClr val="425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원호 86">
                <a:extLst>
                  <a:ext uri="{FF2B5EF4-FFF2-40B4-BE49-F238E27FC236}">
                    <a16:creationId xmlns:a16="http://schemas.microsoft.com/office/drawing/2014/main" id="{08296F78-0D4B-6979-AF63-DDB49A886B11}"/>
                  </a:ext>
                </a:extLst>
              </p:cNvPr>
              <p:cNvSpPr/>
              <p:nvPr/>
            </p:nvSpPr>
            <p:spPr>
              <a:xfrm rot="5400000" flipV="1">
                <a:off x="1660582" y="4443236"/>
                <a:ext cx="361008" cy="360000"/>
              </a:xfrm>
              <a:prstGeom prst="arc">
                <a:avLst/>
              </a:prstGeom>
              <a:ln w="12700">
                <a:solidFill>
                  <a:srgbClr val="4250A0"/>
                </a:solidFill>
                <a:prstDash val="sys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4E7556C-DC46-DA6A-E984-594B39471F20}"/>
                  </a:ext>
                </a:extLst>
              </p:cNvPr>
              <p:cNvGrpSpPr/>
              <p:nvPr/>
            </p:nvGrpSpPr>
            <p:grpSpPr>
              <a:xfrm rot="16200000">
                <a:off x="2569348" y="3715486"/>
                <a:ext cx="360000" cy="1816515"/>
                <a:chOff x="2398082" y="3696608"/>
                <a:chExt cx="360000" cy="1816515"/>
              </a:xfrm>
            </p:grpSpPr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2A63208B-4E2A-7FEE-9E04-46068AA23D93}"/>
                    </a:ext>
                  </a:extLst>
                </p:cNvPr>
                <p:cNvCxnSpPr>
                  <a:cxnSpLocks/>
                  <a:stCxn id="87" idx="2"/>
                  <a:endCxn id="90" idx="0"/>
                </p:cNvCxnSpPr>
                <p:nvPr/>
              </p:nvCxnSpPr>
              <p:spPr>
                <a:xfrm rot="5400000">
                  <a:off x="1580076" y="4514614"/>
                  <a:ext cx="1636011" cy="0"/>
                </a:xfrm>
                <a:prstGeom prst="line">
                  <a:avLst/>
                </a:prstGeom>
                <a:ln w="12700">
                  <a:solidFill>
                    <a:srgbClr val="4250A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원호 89">
                  <a:extLst>
                    <a:ext uri="{FF2B5EF4-FFF2-40B4-BE49-F238E27FC236}">
                      <a16:creationId xmlns:a16="http://schemas.microsoft.com/office/drawing/2014/main" id="{5C5214E4-3586-D518-06C0-70681A99E20C}"/>
                    </a:ext>
                  </a:extLst>
                </p:cNvPr>
                <p:cNvSpPr/>
                <p:nvPr/>
              </p:nvSpPr>
              <p:spPr>
                <a:xfrm rot="5400000" flipV="1">
                  <a:off x="2397578" y="5152619"/>
                  <a:ext cx="361008" cy="360000"/>
                </a:xfrm>
                <a:prstGeom prst="arc">
                  <a:avLst/>
                </a:prstGeom>
                <a:ln w="12700">
                  <a:solidFill>
                    <a:srgbClr val="4250A0"/>
                  </a:solidFill>
                  <a:prstDash val="sysDash"/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E47620-FA8C-DED0-B777-63B3F3DFAAEF}"/>
              </a:ext>
            </a:extLst>
          </p:cNvPr>
          <p:cNvGrpSpPr/>
          <p:nvPr/>
        </p:nvGrpSpPr>
        <p:grpSpPr>
          <a:xfrm>
            <a:off x="12829859" y="3709988"/>
            <a:ext cx="4228408" cy="4633913"/>
            <a:chOff x="1360180" y="2286000"/>
            <a:chExt cx="2297422" cy="2517744"/>
          </a:xfrm>
        </p:grpSpPr>
        <p:sp>
          <p:nvSpPr>
            <p:cNvPr id="7" name="사각형: 둥근 모서리 22">
              <a:extLst>
                <a:ext uri="{FF2B5EF4-FFF2-40B4-BE49-F238E27FC236}">
                  <a16:creationId xmlns:a16="http://schemas.microsoft.com/office/drawing/2014/main" id="{54F230DB-CEC7-09BA-B349-8F04D24F1DCE}"/>
                </a:ext>
              </a:extLst>
            </p:cNvPr>
            <p:cNvSpPr/>
            <p:nvPr/>
          </p:nvSpPr>
          <p:spPr>
            <a:xfrm>
              <a:off x="1416035" y="2378884"/>
              <a:ext cx="2126913" cy="492706"/>
            </a:xfrm>
            <a:prstGeom prst="roundRect">
              <a:avLst>
                <a:gd name="adj" fmla="val 50000"/>
              </a:avLst>
            </a:prstGeom>
            <a:solidFill>
              <a:srgbClr val="C9EFC9">
                <a:alpha val="80000"/>
              </a:srgbClr>
            </a:solidFill>
            <a:ln>
              <a:solidFill>
                <a:srgbClr val="425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/>
              <a:r>
                <a:rPr lang="ko-KR" altLang="en-US" sz="2700" b="1" dirty="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윤대원</a:t>
              </a:r>
              <a:endParaRPr lang="ko-KR" altLang="en-US" sz="27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1A6292D-D856-E545-AB0D-DFE6F92D21A9}"/>
                </a:ext>
              </a:extLst>
            </p:cNvPr>
            <p:cNvSpPr/>
            <p:nvPr/>
          </p:nvSpPr>
          <p:spPr>
            <a:xfrm>
              <a:off x="1360180" y="2378884"/>
              <a:ext cx="492713" cy="49271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250A0"/>
              </a:solidFill>
              <a:prstDash val="sysDash"/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2000" b="1" dirty="0">
                  <a:solidFill>
                    <a:srgbClr val="44546A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팀원</a:t>
              </a:r>
              <a:endParaRPr lang="ko-KR" altLang="en-US" sz="2700" b="1" dirty="0">
                <a:solidFill>
                  <a:srgbClr val="44546A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0BEEE2A-4809-A1BB-DC17-7BB2490C5EFA}"/>
                </a:ext>
              </a:extLst>
            </p:cNvPr>
            <p:cNvGrpSpPr/>
            <p:nvPr/>
          </p:nvGrpSpPr>
          <p:grpSpPr>
            <a:xfrm>
              <a:off x="1661086" y="2286000"/>
              <a:ext cx="1996516" cy="2517744"/>
              <a:chOff x="1661086" y="2286000"/>
              <a:chExt cx="1996516" cy="2517744"/>
            </a:xfrm>
          </p:grpSpPr>
          <p:sp>
            <p:nvSpPr>
              <p:cNvPr id="28" name="왼쪽 대괄호 27">
                <a:extLst>
                  <a:ext uri="{FF2B5EF4-FFF2-40B4-BE49-F238E27FC236}">
                    <a16:creationId xmlns:a16="http://schemas.microsoft.com/office/drawing/2014/main" id="{2A446EC6-BB84-27CE-0E1C-79380A702201}"/>
                  </a:ext>
                </a:extLst>
              </p:cNvPr>
              <p:cNvSpPr/>
              <p:nvPr/>
            </p:nvSpPr>
            <p:spPr>
              <a:xfrm rot="10800000" flipV="1">
                <a:off x="3296593" y="2286000"/>
                <a:ext cx="361008" cy="678480"/>
              </a:xfrm>
              <a:prstGeom prst="leftBracket">
                <a:avLst>
                  <a:gd name="adj" fmla="val 160599"/>
                </a:avLst>
              </a:prstGeom>
              <a:ln w="12700">
                <a:solidFill>
                  <a:srgbClr val="4250A0"/>
                </a:solidFill>
                <a:prstDash val="sys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411E39B9-6B35-3BA1-27F5-B35A8BE90172}"/>
                  </a:ext>
                </a:extLst>
              </p:cNvPr>
              <p:cNvCxnSpPr>
                <a:cxnSpLocks/>
                <a:endCxn id="28" idx="0"/>
              </p:cNvCxnSpPr>
              <p:nvPr/>
            </p:nvCxnSpPr>
            <p:spPr>
              <a:xfrm>
                <a:off x="1662393" y="2286000"/>
                <a:ext cx="1634200" cy="0"/>
              </a:xfrm>
              <a:prstGeom prst="line">
                <a:avLst/>
              </a:prstGeom>
              <a:ln w="12700">
                <a:solidFill>
                  <a:srgbClr val="4250A0"/>
                </a:solidFill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FA45B385-D3DA-57E3-9E48-9AC5A045152F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>
                <a:off x="1842897" y="2964481"/>
                <a:ext cx="1453695" cy="0"/>
              </a:xfrm>
              <a:prstGeom prst="line">
                <a:avLst/>
              </a:prstGeom>
              <a:ln w="12700">
                <a:solidFill>
                  <a:srgbClr val="425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원호 30">
                <a:extLst>
                  <a:ext uri="{FF2B5EF4-FFF2-40B4-BE49-F238E27FC236}">
                    <a16:creationId xmlns:a16="http://schemas.microsoft.com/office/drawing/2014/main" id="{7D35FA05-0177-3ACD-8D4A-385FB7753A4B}"/>
                  </a:ext>
                </a:extLst>
              </p:cNvPr>
              <p:cNvSpPr/>
              <p:nvPr/>
            </p:nvSpPr>
            <p:spPr>
              <a:xfrm rot="10800000" flipV="1">
                <a:off x="1662393" y="2964481"/>
                <a:ext cx="361008" cy="360000"/>
              </a:xfrm>
              <a:prstGeom prst="arc">
                <a:avLst/>
              </a:prstGeom>
              <a:ln w="12700">
                <a:solidFill>
                  <a:srgbClr val="4250A0"/>
                </a:solidFill>
                <a:prstDash val="sys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A11407EA-748C-EFFB-C439-AA420FB52DFA}"/>
                  </a:ext>
                </a:extLst>
              </p:cNvPr>
              <p:cNvCxnSpPr>
                <a:cxnSpLocks/>
                <a:stCxn id="31" idx="2"/>
                <a:endCxn id="34" idx="0"/>
              </p:cNvCxnSpPr>
              <p:nvPr/>
            </p:nvCxnSpPr>
            <p:spPr>
              <a:xfrm flipH="1">
                <a:off x="1661086" y="3144482"/>
                <a:ext cx="1307" cy="1478754"/>
              </a:xfrm>
              <a:prstGeom prst="line">
                <a:avLst/>
              </a:prstGeom>
              <a:ln w="12700">
                <a:solidFill>
                  <a:srgbClr val="425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원호 33">
                <a:extLst>
                  <a:ext uri="{FF2B5EF4-FFF2-40B4-BE49-F238E27FC236}">
                    <a16:creationId xmlns:a16="http://schemas.microsoft.com/office/drawing/2014/main" id="{A0180EE9-1311-DF39-D42A-EF4DF1CCD601}"/>
                  </a:ext>
                </a:extLst>
              </p:cNvPr>
              <p:cNvSpPr/>
              <p:nvPr/>
            </p:nvSpPr>
            <p:spPr>
              <a:xfrm rot="5400000" flipV="1">
                <a:off x="1660582" y="4443236"/>
                <a:ext cx="361008" cy="360000"/>
              </a:xfrm>
              <a:prstGeom prst="arc">
                <a:avLst/>
              </a:prstGeom>
              <a:ln w="12700">
                <a:solidFill>
                  <a:srgbClr val="4250A0"/>
                </a:solidFill>
                <a:prstDash val="sys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1068C098-A736-E277-2598-3F4A1BDB073C}"/>
                  </a:ext>
                </a:extLst>
              </p:cNvPr>
              <p:cNvGrpSpPr/>
              <p:nvPr/>
            </p:nvGrpSpPr>
            <p:grpSpPr>
              <a:xfrm rot="16200000">
                <a:off x="2569345" y="3715486"/>
                <a:ext cx="360000" cy="1816515"/>
                <a:chOff x="2398079" y="3696608"/>
                <a:chExt cx="360000" cy="1816515"/>
              </a:xfrm>
            </p:grpSpPr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994313E8-857B-7D89-34C9-6234D5687ABB}"/>
                    </a:ext>
                  </a:extLst>
                </p:cNvPr>
                <p:cNvCxnSpPr>
                  <a:cxnSpLocks/>
                  <a:stCxn id="34" idx="2"/>
                  <a:endCxn id="37" idx="0"/>
                </p:cNvCxnSpPr>
                <p:nvPr/>
              </p:nvCxnSpPr>
              <p:spPr>
                <a:xfrm rot="5400000">
                  <a:off x="1580076" y="4514614"/>
                  <a:ext cx="1636011" cy="0"/>
                </a:xfrm>
                <a:prstGeom prst="line">
                  <a:avLst/>
                </a:prstGeom>
                <a:ln w="12700">
                  <a:solidFill>
                    <a:srgbClr val="4250A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원호 36">
                  <a:extLst>
                    <a:ext uri="{FF2B5EF4-FFF2-40B4-BE49-F238E27FC236}">
                      <a16:creationId xmlns:a16="http://schemas.microsoft.com/office/drawing/2014/main" id="{66423B18-3664-DE31-4C20-F3AE1870B858}"/>
                    </a:ext>
                  </a:extLst>
                </p:cNvPr>
                <p:cNvSpPr/>
                <p:nvPr/>
              </p:nvSpPr>
              <p:spPr>
                <a:xfrm rot="5400000" flipV="1">
                  <a:off x="2397575" y="5152619"/>
                  <a:ext cx="361008" cy="360000"/>
                </a:xfrm>
                <a:prstGeom prst="arc">
                  <a:avLst/>
                </a:prstGeom>
                <a:ln w="12700">
                  <a:solidFill>
                    <a:srgbClr val="4250A0"/>
                  </a:solidFill>
                  <a:prstDash val="sysDash"/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3CCDC2F-6F5A-D50E-0348-77C62FDBCDB8}"/>
              </a:ext>
            </a:extLst>
          </p:cNvPr>
          <p:cNvGrpSpPr/>
          <p:nvPr/>
        </p:nvGrpSpPr>
        <p:grpSpPr>
          <a:xfrm>
            <a:off x="1676400" y="3709988"/>
            <a:ext cx="4228412" cy="4633913"/>
            <a:chOff x="1360180" y="2286000"/>
            <a:chExt cx="2297424" cy="2517745"/>
          </a:xfrm>
        </p:grpSpPr>
        <p:sp>
          <p:nvSpPr>
            <p:cNvPr id="39" name="사각형: 둥근 모서리 22">
              <a:extLst>
                <a:ext uri="{FF2B5EF4-FFF2-40B4-BE49-F238E27FC236}">
                  <a16:creationId xmlns:a16="http://schemas.microsoft.com/office/drawing/2014/main" id="{F47F75D2-F016-1134-2E74-603009BF2980}"/>
                </a:ext>
              </a:extLst>
            </p:cNvPr>
            <p:cNvSpPr/>
            <p:nvPr/>
          </p:nvSpPr>
          <p:spPr>
            <a:xfrm>
              <a:off x="1416035" y="2378884"/>
              <a:ext cx="2126913" cy="492706"/>
            </a:xfrm>
            <a:prstGeom prst="roundRect">
              <a:avLst>
                <a:gd name="adj" fmla="val 50000"/>
              </a:avLst>
            </a:prstGeom>
            <a:solidFill>
              <a:srgbClr val="C9EFC9">
                <a:alpha val="80000"/>
              </a:srgbClr>
            </a:solidFill>
            <a:ln>
              <a:solidFill>
                <a:srgbClr val="425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/>
              <a:r>
                <a:rPr lang="ko-KR" altLang="en-US" sz="27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박명훈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74926CF-66DA-05C5-17A8-5C006FE909CF}"/>
                </a:ext>
              </a:extLst>
            </p:cNvPr>
            <p:cNvSpPr/>
            <p:nvPr/>
          </p:nvSpPr>
          <p:spPr>
            <a:xfrm>
              <a:off x="1360180" y="2378884"/>
              <a:ext cx="492713" cy="49271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250A0"/>
              </a:solidFill>
              <a:prstDash val="sysDash"/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2000" b="1" dirty="0">
                  <a:solidFill>
                    <a:srgbClr val="44546A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팀장</a:t>
              </a:r>
              <a:endParaRPr lang="ko-KR" altLang="en-US" sz="2700" b="1" dirty="0">
                <a:solidFill>
                  <a:srgbClr val="44546A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4ED0E7FB-976B-6646-7A8F-2A56852C2F07}"/>
                </a:ext>
              </a:extLst>
            </p:cNvPr>
            <p:cNvGrpSpPr/>
            <p:nvPr/>
          </p:nvGrpSpPr>
          <p:grpSpPr>
            <a:xfrm>
              <a:off x="1661086" y="2286000"/>
              <a:ext cx="1996518" cy="2517745"/>
              <a:chOff x="1661086" y="2286000"/>
              <a:chExt cx="1996518" cy="2517745"/>
            </a:xfrm>
          </p:grpSpPr>
          <p:sp>
            <p:nvSpPr>
              <p:cNvPr id="42" name="왼쪽 대괄호 41">
                <a:extLst>
                  <a:ext uri="{FF2B5EF4-FFF2-40B4-BE49-F238E27FC236}">
                    <a16:creationId xmlns:a16="http://schemas.microsoft.com/office/drawing/2014/main" id="{5B635740-5404-B592-11B5-2373E4E45363}"/>
                  </a:ext>
                </a:extLst>
              </p:cNvPr>
              <p:cNvSpPr/>
              <p:nvPr/>
            </p:nvSpPr>
            <p:spPr>
              <a:xfrm rot="10800000" flipV="1">
                <a:off x="3296593" y="2286000"/>
                <a:ext cx="361008" cy="678480"/>
              </a:xfrm>
              <a:prstGeom prst="leftBracket">
                <a:avLst>
                  <a:gd name="adj" fmla="val 160599"/>
                </a:avLst>
              </a:prstGeom>
              <a:ln w="12700">
                <a:solidFill>
                  <a:srgbClr val="4250A0"/>
                </a:solidFill>
                <a:prstDash val="sys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E1AD850C-B1B7-8481-12CD-48F6E08D32D0}"/>
                  </a:ext>
                </a:extLst>
              </p:cNvPr>
              <p:cNvCxnSpPr>
                <a:cxnSpLocks/>
                <a:endCxn id="42" idx="0"/>
              </p:cNvCxnSpPr>
              <p:nvPr/>
            </p:nvCxnSpPr>
            <p:spPr>
              <a:xfrm>
                <a:off x="1662393" y="2286000"/>
                <a:ext cx="1634200" cy="0"/>
              </a:xfrm>
              <a:prstGeom prst="line">
                <a:avLst/>
              </a:prstGeom>
              <a:ln w="12700">
                <a:solidFill>
                  <a:srgbClr val="4250A0"/>
                </a:solidFill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21C9B3C8-4F91-18EF-BCDF-2DF4887B9B21}"/>
                  </a:ext>
                </a:extLst>
              </p:cNvPr>
              <p:cNvCxnSpPr>
                <a:cxnSpLocks/>
                <a:stCxn id="45" idx="0"/>
              </p:cNvCxnSpPr>
              <p:nvPr/>
            </p:nvCxnSpPr>
            <p:spPr>
              <a:xfrm>
                <a:off x="1842897" y="2964481"/>
                <a:ext cx="1453695" cy="0"/>
              </a:xfrm>
              <a:prstGeom prst="line">
                <a:avLst/>
              </a:prstGeom>
              <a:ln w="12700">
                <a:solidFill>
                  <a:srgbClr val="425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원호 44">
                <a:extLst>
                  <a:ext uri="{FF2B5EF4-FFF2-40B4-BE49-F238E27FC236}">
                    <a16:creationId xmlns:a16="http://schemas.microsoft.com/office/drawing/2014/main" id="{40BF63C4-B2EC-0948-9F03-77E1B5A337CC}"/>
                  </a:ext>
                </a:extLst>
              </p:cNvPr>
              <p:cNvSpPr/>
              <p:nvPr/>
            </p:nvSpPr>
            <p:spPr>
              <a:xfrm rot="10800000" flipV="1">
                <a:off x="1662393" y="2964481"/>
                <a:ext cx="361008" cy="360000"/>
              </a:xfrm>
              <a:prstGeom prst="arc">
                <a:avLst/>
              </a:prstGeom>
              <a:ln w="12700">
                <a:solidFill>
                  <a:srgbClr val="4250A0"/>
                </a:solidFill>
                <a:prstDash val="sys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B688FC8A-1340-81E5-8BBC-1835104BC2E1}"/>
                  </a:ext>
                </a:extLst>
              </p:cNvPr>
              <p:cNvCxnSpPr>
                <a:cxnSpLocks/>
                <a:stCxn id="45" idx="2"/>
                <a:endCxn id="47" idx="0"/>
              </p:cNvCxnSpPr>
              <p:nvPr/>
            </p:nvCxnSpPr>
            <p:spPr>
              <a:xfrm flipH="1">
                <a:off x="1661086" y="3144481"/>
                <a:ext cx="1307" cy="1478755"/>
              </a:xfrm>
              <a:prstGeom prst="line">
                <a:avLst/>
              </a:prstGeom>
              <a:ln w="12700">
                <a:solidFill>
                  <a:srgbClr val="425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78A20A0C-EFB5-2700-6B36-59CE1039ADE4}"/>
                  </a:ext>
                </a:extLst>
              </p:cNvPr>
              <p:cNvSpPr/>
              <p:nvPr/>
            </p:nvSpPr>
            <p:spPr>
              <a:xfrm rot="5400000" flipV="1">
                <a:off x="1660582" y="4443236"/>
                <a:ext cx="361008" cy="360000"/>
              </a:xfrm>
              <a:prstGeom prst="arc">
                <a:avLst/>
              </a:prstGeom>
              <a:ln w="12700">
                <a:solidFill>
                  <a:srgbClr val="4250A0"/>
                </a:solidFill>
                <a:prstDash val="sys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3584A524-36D6-E0B4-4762-D77D81FD97C5}"/>
                  </a:ext>
                </a:extLst>
              </p:cNvPr>
              <p:cNvGrpSpPr/>
              <p:nvPr/>
            </p:nvGrpSpPr>
            <p:grpSpPr>
              <a:xfrm rot="16200000">
                <a:off x="2569347" y="3715487"/>
                <a:ext cx="360000" cy="1816515"/>
                <a:chOff x="2398080" y="3696608"/>
                <a:chExt cx="360000" cy="1816515"/>
              </a:xfrm>
            </p:grpSpPr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826960F8-E59D-406B-011D-30B2313F71EE}"/>
                    </a:ext>
                  </a:extLst>
                </p:cNvPr>
                <p:cNvCxnSpPr>
                  <a:cxnSpLocks/>
                  <a:stCxn id="47" idx="2"/>
                  <a:endCxn id="50" idx="0"/>
                </p:cNvCxnSpPr>
                <p:nvPr/>
              </p:nvCxnSpPr>
              <p:spPr>
                <a:xfrm rot="5400000">
                  <a:off x="1580078" y="4514614"/>
                  <a:ext cx="1636011" cy="0"/>
                </a:xfrm>
                <a:prstGeom prst="line">
                  <a:avLst/>
                </a:prstGeom>
                <a:ln w="12700">
                  <a:solidFill>
                    <a:srgbClr val="4250A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원호 49">
                  <a:extLst>
                    <a:ext uri="{FF2B5EF4-FFF2-40B4-BE49-F238E27FC236}">
                      <a16:creationId xmlns:a16="http://schemas.microsoft.com/office/drawing/2014/main" id="{6C2A175A-7F97-F967-7F90-659D13DA9E06}"/>
                    </a:ext>
                  </a:extLst>
                </p:cNvPr>
                <p:cNvSpPr/>
                <p:nvPr/>
              </p:nvSpPr>
              <p:spPr>
                <a:xfrm rot="5400000" flipV="1">
                  <a:off x="2397576" y="5152619"/>
                  <a:ext cx="361008" cy="360000"/>
                </a:xfrm>
                <a:prstGeom prst="arc">
                  <a:avLst/>
                </a:prstGeom>
                <a:ln w="12700">
                  <a:solidFill>
                    <a:srgbClr val="4250A0"/>
                  </a:solidFill>
                  <a:prstDash val="sysDash"/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A05110-4165-4C28-F6B6-12EEC7995948}"/>
              </a:ext>
            </a:extLst>
          </p:cNvPr>
          <p:cNvSpPr/>
          <p:nvPr/>
        </p:nvSpPr>
        <p:spPr>
          <a:xfrm>
            <a:off x="2258846" y="5194832"/>
            <a:ext cx="3564372" cy="2948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</a:t>
            </a:r>
            <a:r>
              <a:rPr lang="ko-KR" altLang="en-US" sz="2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endParaRPr lang="en-US" altLang="ko-KR" sz="21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분석</a:t>
            </a:r>
            <a:endParaRPr lang="en-US" altLang="ko-KR" sz="21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시각화</a:t>
            </a:r>
            <a:endParaRPr lang="en-US" altLang="ko-KR" sz="21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상관관계 분석</a:t>
            </a:r>
            <a:endParaRPr lang="en-US" altLang="ko-KR" sz="21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Readme </a:t>
            </a: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작성</a:t>
            </a:r>
            <a:endParaRPr lang="en-US" altLang="ko-KR" sz="21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PPT </a:t>
            </a: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제작</a:t>
            </a:r>
            <a:endParaRPr lang="ko-KR" altLang="en-US" sz="135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CA795-53A6-8EE9-A3CE-5C262A0EBD29}"/>
              </a:ext>
            </a:extLst>
          </p:cNvPr>
          <p:cNvSpPr/>
          <p:nvPr/>
        </p:nvSpPr>
        <p:spPr>
          <a:xfrm>
            <a:off x="0" y="-190500"/>
            <a:ext cx="855617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01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1E9BD97-A2AD-4D8F-E58A-E691650E8FAC}"/>
              </a:ext>
            </a:extLst>
          </p:cNvPr>
          <p:cNvGrpSpPr/>
          <p:nvPr/>
        </p:nvGrpSpPr>
        <p:grpSpPr>
          <a:xfrm rot="5400000">
            <a:off x="-388477" y="2777257"/>
            <a:ext cx="1628033" cy="874120"/>
            <a:chOff x="5676891" y="3190875"/>
            <a:chExt cx="833446" cy="471487"/>
          </a:xfrm>
          <a:solidFill>
            <a:schemeClr val="bg1"/>
          </a:solidFill>
        </p:grpSpPr>
        <p:sp>
          <p:nvSpPr>
            <p:cNvPr id="69" name="그래픽 22" descr="전기차 단색으로 채워진">
              <a:extLst>
                <a:ext uri="{FF2B5EF4-FFF2-40B4-BE49-F238E27FC236}">
                  <a16:creationId xmlns:a16="http://schemas.microsoft.com/office/drawing/2014/main" id="{2A43474C-9116-EC7C-0826-0C80D76C0933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0" name="그래픽 22" descr="전기차 단색으로 채워진">
              <a:extLst>
                <a:ext uri="{FF2B5EF4-FFF2-40B4-BE49-F238E27FC236}">
                  <a16:creationId xmlns:a16="http://schemas.microsoft.com/office/drawing/2014/main" id="{D150B9D1-880D-B1B4-CC35-7B9485C67C1D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1" name="그래픽 22" descr="전기차 단색으로 채워진">
              <a:extLst>
                <a:ext uri="{FF2B5EF4-FFF2-40B4-BE49-F238E27FC236}">
                  <a16:creationId xmlns:a16="http://schemas.microsoft.com/office/drawing/2014/main" id="{561C3E7B-B484-5A3C-E2A7-496151F8C667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72" name="Object 2">
            <a:extLst>
              <a:ext uri="{FF2B5EF4-FFF2-40B4-BE49-F238E27FC236}">
                <a16:creationId xmlns:a16="http://schemas.microsoft.com/office/drawing/2014/main" id="{308106F3-97A1-C5DC-64FB-96F90C6FA3FF}"/>
              </a:ext>
            </a:extLst>
          </p:cNvPr>
          <p:cNvSpPr txBox="1"/>
          <p:nvPr/>
        </p:nvSpPr>
        <p:spPr>
          <a:xfrm>
            <a:off x="1067733" y="1535736"/>
            <a:ext cx="5028350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팀원 소개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:a16="http://schemas.microsoft.com/office/drawing/2014/main" id="{8DC17979-972E-5805-82FD-66CD60F89F27}"/>
              </a:ext>
            </a:extLst>
          </p:cNvPr>
          <p:cNvSpPr txBox="1"/>
          <p:nvPr/>
        </p:nvSpPr>
        <p:spPr>
          <a:xfrm>
            <a:off x="1067733" y="986962"/>
            <a:ext cx="1992205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1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161919C-F3B5-CAE6-E972-45380F349C2F}"/>
              </a:ext>
            </a:extLst>
          </p:cNvPr>
          <p:cNvSpPr/>
          <p:nvPr/>
        </p:nvSpPr>
        <p:spPr>
          <a:xfrm>
            <a:off x="7723760" y="5198415"/>
            <a:ext cx="3564372" cy="2954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</a:t>
            </a:r>
            <a:r>
              <a:rPr lang="ko-KR" altLang="en-US" sz="2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endParaRPr lang="en-US" altLang="ko-KR" sz="21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분석</a:t>
            </a:r>
            <a:endParaRPr lang="en-US" altLang="ko-KR" sz="21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시각화</a:t>
            </a:r>
            <a:endParaRPr lang="en-US" altLang="ko-KR" sz="21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회의록 작성</a:t>
            </a:r>
            <a:endParaRPr lang="en-US" altLang="ko-KR" sz="21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Readme </a:t>
            </a: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작성</a:t>
            </a:r>
            <a:endParaRPr lang="en-US" altLang="ko-KR" sz="21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PPT </a:t>
            </a: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제작</a:t>
            </a:r>
            <a:endParaRPr lang="ko-KR" altLang="en-US" sz="135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9D861D4-4CAA-9281-3024-E2682D1CFD97}"/>
              </a:ext>
            </a:extLst>
          </p:cNvPr>
          <p:cNvSpPr/>
          <p:nvPr/>
        </p:nvSpPr>
        <p:spPr>
          <a:xfrm>
            <a:off x="13421732" y="5444790"/>
            <a:ext cx="3564372" cy="198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</a:t>
            </a:r>
            <a:r>
              <a:rPr lang="ko-KR" altLang="en-US" sz="2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endParaRPr lang="en-US" altLang="ko-KR" sz="21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분석</a:t>
            </a:r>
            <a:endParaRPr lang="en-US" altLang="ko-KR" sz="21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시각화</a:t>
            </a:r>
            <a:endParaRPr lang="en-US" altLang="ko-KR" sz="21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PPT </a:t>
            </a: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제작</a:t>
            </a:r>
            <a:endParaRPr lang="ko-KR" altLang="en-US" sz="135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1BBE86F-345B-439F-4FEE-7B5579AAEA7D}"/>
              </a:ext>
            </a:extLst>
          </p:cNvPr>
          <p:cNvCxnSpPr>
            <a:cxnSpLocks/>
          </p:cNvCxnSpPr>
          <p:nvPr/>
        </p:nvCxnSpPr>
        <p:spPr>
          <a:xfrm>
            <a:off x="1817556" y="1291590"/>
            <a:ext cx="2124146" cy="0"/>
          </a:xfrm>
          <a:prstGeom prst="line">
            <a:avLst/>
          </a:prstGeom>
          <a:ln w="38100" cmpd="sng">
            <a:solidFill>
              <a:srgbClr val="42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63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1551 L -3.88889E-6 4.32099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77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CA795-53A6-8EE9-A3CE-5C262A0EBD29}"/>
              </a:ext>
            </a:extLst>
          </p:cNvPr>
          <p:cNvSpPr/>
          <p:nvPr/>
        </p:nvSpPr>
        <p:spPr>
          <a:xfrm>
            <a:off x="0" y="-190500"/>
            <a:ext cx="855617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01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1E9BD97-A2AD-4D8F-E58A-E691650E8FAC}"/>
              </a:ext>
            </a:extLst>
          </p:cNvPr>
          <p:cNvGrpSpPr/>
          <p:nvPr/>
        </p:nvGrpSpPr>
        <p:grpSpPr>
          <a:xfrm rot="5400000">
            <a:off x="-388477" y="2777257"/>
            <a:ext cx="1628033" cy="874120"/>
            <a:chOff x="5676891" y="3190875"/>
            <a:chExt cx="833446" cy="471487"/>
          </a:xfrm>
          <a:solidFill>
            <a:schemeClr val="bg1"/>
          </a:solidFill>
        </p:grpSpPr>
        <p:sp>
          <p:nvSpPr>
            <p:cNvPr id="69" name="그래픽 22" descr="전기차 단색으로 채워진">
              <a:extLst>
                <a:ext uri="{FF2B5EF4-FFF2-40B4-BE49-F238E27FC236}">
                  <a16:creationId xmlns:a16="http://schemas.microsoft.com/office/drawing/2014/main" id="{2A43474C-9116-EC7C-0826-0C80D76C0933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0" name="그래픽 22" descr="전기차 단색으로 채워진">
              <a:extLst>
                <a:ext uri="{FF2B5EF4-FFF2-40B4-BE49-F238E27FC236}">
                  <a16:creationId xmlns:a16="http://schemas.microsoft.com/office/drawing/2014/main" id="{D150B9D1-880D-B1B4-CC35-7B9485C67C1D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1" name="그래픽 22" descr="전기차 단색으로 채워진">
              <a:extLst>
                <a:ext uri="{FF2B5EF4-FFF2-40B4-BE49-F238E27FC236}">
                  <a16:creationId xmlns:a16="http://schemas.microsoft.com/office/drawing/2014/main" id="{561C3E7B-B484-5A3C-E2A7-496151F8C667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72" name="Object 2">
            <a:extLst>
              <a:ext uri="{FF2B5EF4-FFF2-40B4-BE49-F238E27FC236}">
                <a16:creationId xmlns:a16="http://schemas.microsoft.com/office/drawing/2014/main" id="{308106F3-97A1-C5DC-64FB-96F90C6FA3FF}"/>
              </a:ext>
            </a:extLst>
          </p:cNvPr>
          <p:cNvSpPr txBox="1"/>
          <p:nvPr/>
        </p:nvSpPr>
        <p:spPr>
          <a:xfrm>
            <a:off x="1067733" y="1535736"/>
            <a:ext cx="5028350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주제 선정 이유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:a16="http://schemas.microsoft.com/office/drawing/2014/main" id="{8DC17979-972E-5805-82FD-66CD60F89F27}"/>
              </a:ext>
            </a:extLst>
          </p:cNvPr>
          <p:cNvSpPr txBox="1"/>
          <p:nvPr/>
        </p:nvSpPr>
        <p:spPr>
          <a:xfrm>
            <a:off x="1067733" y="986962"/>
            <a:ext cx="1992205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2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5A086F4D-9DD3-D68C-4665-24140C0FF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209" y="2766717"/>
            <a:ext cx="7365857" cy="6495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</p:pic>
      <p:sp>
        <p:nvSpPr>
          <p:cNvPr id="96" name="Object 27">
            <a:extLst>
              <a:ext uri="{FF2B5EF4-FFF2-40B4-BE49-F238E27FC236}">
                <a16:creationId xmlns:a16="http://schemas.microsoft.com/office/drawing/2014/main" id="{F7EC212F-85F0-A729-0C6F-3F679C1C167E}"/>
              </a:ext>
            </a:extLst>
          </p:cNvPr>
          <p:cNvSpPr txBox="1"/>
          <p:nvPr/>
        </p:nvSpPr>
        <p:spPr>
          <a:xfrm>
            <a:off x="9352936" y="3746276"/>
            <a:ext cx="9067799" cy="19472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2035</a:t>
            </a:r>
            <a:r>
              <a:rPr lang="ko-KR" altLang="en-US" sz="2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 이후 내연기관차 판매 금지 정책의 </a:t>
            </a:r>
            <a:r>
              <a:rPr lang="ko-KR" altLang="en-US" sz="2600" b="1" dirty="0">
                <a:solidFill>
                  <a:srgbClr val="425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실현 가능성 </a:t>
            </a:r>
            <a:r>
              <a:rPr lang="ko-KR" altLang="en-US" sz="2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파악</a:t>
            </a:r>
            <a:r>
              <a:rPr lang="en-US" altLang="ko-KR" sz="2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국내의 전기차 인프라가 기대보다 좋지 않을 것이라 가정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전기차 증가에 따른 충전소 인프라 현황 분석</a:t>
            </a:r>
            <a:endParaRPr lang="en-US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033CDA78-5EC0-B4FC-C883-12DFBF5D4D6A}"/>
              </a:ext>
            </a:extLst>
          </p:cNvPr>
          <p:cNvCxnSpPr>
            <a:cxnSpLocks/>
          </p:cNvCxnSpPr>
          <p:nvPr/>
        </p:nvCxnSpPr>
        <p:spPr>
          <a:xfrm>
            <a:off x="1817556" y="1291590"/>
            <a:ext cx="2124146" cy="0"/>
          </a:xfrm>
          <a:prstGeom prst="line">
            <a:avLst/>
          </a:prstGeom>
          <a:ln w="38100" cmpd="sng">
            <a:solidFill>
              <a:srgbClr val="42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0EE75FD-5B24-06AA-0BA1-DE3706E5BEB5}"/>
              </a:ext>
            </a:extLst>
          </p:cNvPr>
          <p:cNvSpPr txBox="1"/>
          <p:nvPr/>
        </p:nvSpPr>
        <p:spPr>
          <a:xfrm>
            <a:off x="10896600" y="2869720"/>
            <a:ext cx="6659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전기차 지금 구매해도 괜찮을까</a:t>
            </a: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  <a:endParaRPr lang="ko-KR" altLang="en-US" sz="3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070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CA795-53A6-8EE9-A3CE-5C262A0EBD29}"/>
              </a:ext>
            </a:extLst>
          </p:cNvPr>
          <p:cNvSpPr/>
          <p:nvPr/>
        </p:nvSpPr>
        <p:spPr>
          <a:xfrm>
            <a:off x="0" y="-190500"/>
            <a:ext cx="855617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01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1E9BD97-A2AD-4D8F-E58A-E691650E8FAC}"/>
              </a:ext>
            </a:extLst>
          </p:cNvPr>
          <p:cNvGrpSpPr/>
          <p:nvPr/>
        </p:nvGrpSpPr>
        <p:grpSpPr>
          <a:xfrm rot="5400000">
            <a:off x="-388477" y="2777257"/>
            <a:ext cx="1628033" cy="874120"/>
            <a:chOff x="5676891" y="3190875"/>
            <a:chExt cx="833446" cy="471487"/>
          </a:xfrm>
          <a:solidFill>
            <a:schemeClr val="bg1"/>
          </a:solidFill>
        </p:grpSpPr>
        <p:sp>
          <p:nvSpPr>
            <p:cNvPr id="69" name="그래픽 22" descr="전기차 단색으로 채워진">
              <a:extLst>
                <a:ext uri="{FF2B5EF4-FFF2-40B4-BE49-F238E27FC236}">
                  <a16:creationId xmlns:a16="http://schemas.microsoft.com/office/drawing/2014/main" id="{2A43474C-9116-EC7C-0826-0C80D76C0933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0" name="그래픽 22" descr="전기차 단색으로 채워진">
              <a:extLst>
                <a:ext uri="{FF2B5EF4-FFF2-40B4-BE49-F238E27FC236}">
                  <a16:creationId xmlns:a16="http://schemas.microsoft.com/office/drawing/2014/main" id="{D150B9D1-880D-B1B4-CC35-7B9485C67C1D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1" name="그래픽 22" descr="전기차 단색으로 채워진">
              <a:extLst>
                <a:ext uri="{FF2B5EF4-FFF2-40B4-BE49-F238E27FC236}">
                  <a16:creationId xmlns:a16="http://schemas.microsoft.com/office/drawing/2014/main" id="{561C3E7B-B484-5A3C-E2A7-496151F8C667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72" name="Object 2">
            <a:extLst>
              <a:ext uri="{FF2B5EF4-FFF2-40B4-BE49-F238E27FC236}">
                <a16:creationId xmlns:a16="http://schemas.microsoft.com/office/drawing/2014/main" id="{308106F3-97A1-C5DC-64FB-96F90C6FA3FF}"/>
              </a:ext>
            </a:extLst>
          </p:cNvPr>
          <p:cNvSpPr txBox="1"/>
          <p:nvPr/>
        </p:nvSpPr>
        <p:spPr>
          <a:xfrm>
            <a:off x="1067733" y="1535736"/>
            <a:ext cx="5028350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사용 프로그램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:a16="http://schemas.microsoft.com/office/drawing/2014/main" id="{8DC17979-972E-5805-82FD-66CD60F89F27}"/>
              </a:ext>
            </a:extLst>
          </p:cNvPr>
          <p:cNvSpPr txBox="1"/>
          <p:nvPr/>
        </p:nvSpPr>
        <p:spPr>
          <a:xfrm>
            <a:off x="1067733" y="986962"/>
            <a:ext cx="1992205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3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EF37DA-24F0-F70F-38A2-73B98A60055F}"/>
              </a:ext>
            </a:extLst>
          </p:cNvPr>
          <p:cNvGrpSpPr/>
          <p:nvPr/>
        </p:nvGrpSpPr>
        <p:grpSpPr>
          <a:xfrm>
            <a:off x="2819400" y="3993655"/>
            <a:ext cx="5955930" cy="2658994"/>
            <a:chOff x="1169759" y="2652037"/>
            <a:chExt cx="3474230" cy="1772662"/>
          </a:xfrm>
        </p:grpSpPr>
        <p:sp>
          <p:nvSpPr>
            <p:cNvPr id="3" name="원호 2">
              <a:extLst>
                <a:ext uri="{FF2B5EF4-FFF2-40B4-BE49-F238E27FC236}">
                  <a16:creationId xmlns:a16="http://schemas.microsoft.com/office/drawing/2014/main" id="{C9F196C6-46EC-6643-FA72-40FA14E10108}"/>
                </a:ext>
              </a:extLst>
            </p:cNvPr>
            <p:cNvSpPr/>
            <p:nvPr/>
          </p:nvSpPr>
          <p:spPr>
            <a:xfrm rot="16200000">
              <a:off x="1169760" y="2661861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73D5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88E4DA7-F6F1-D7DE-54DD-A36D50D56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4222" y="2662610"/>
              <a:ext cx="1152000" cy="709"/>
            </a:xfrm>
            <a:prstGeom prst="line">
              <a:avLst/>
            </a:prstGeom>
            <a:ln w="38100">
              <a:solidFill>
                <a:srgbClr val="73D5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2ABB53F-D527-F311-14A9-4E8A7F897299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1169761" y="2806324"/>
              <a:ext cx="53" cy="1469233"/>
            </a:xfrm>
            <a:prstGeom prst="line">
              <a:avLst/>
            </a:prstGeom>
            <a:ln w="38100">
              <a:solidFill>
                <a:srgbClr val="73D5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원호 8">
              <a:extLst>
                <a:ext uri="{FF2B5EF4-FFF2-40B4-BE49-F238E27FC236}">
                  <a16:creationId xmlns:a16="http://schemas.microsoft.com/office/drawing/2014/main" id="{5934795C-B545-44EE-2C34-7AF747C3BB6B}"/>
                </a:ext>
              </a:extLst>
            </p:cNvPr>
            <p:cNvSpPr/>
            <p:nvPr/>
          </p:nvSpPr>
          <p:spPr>
            <a:xfrm rot="10800000">
              <a:off x="1169759" y="4135063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73D5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05D3153-2B14-BBE3-9993-222624C4F80A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1314222" y="4423857"/>
              <a:ext cx="1453532" cy="842"/>
            </a:xfrm>
            <a:prstGeom prst="line">
              <a:avLst/>
            </a:prstGeom>
            <a:ln w="38100">
              <a:solidFill>
                <a:srgbClr val="73D5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86DBA6A0-E4BD-702F-28DF-5D64509CF5F5}"/>
                </a:ext>
              </a:extLst>
            </p:cNvPr>
            <p:cNvSpPr/>
            <p:nvPr/>
          </p:nvSpPr>
          <p:spPr>
            <a:xfrm rot="5400000">
              <a:off x="2629419" y="413506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73D5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F82432C-DB32-2033-D9E9-AF369F12C21A}"/>
                </a:ext>
              </a:extLst>
            </p:cNvPr>
            <p:cNvCxnSpPr>
              <a:cxnSpLocks/>
              <a:stCxn id="11" idx="0"/>
              <a:endCxn id="13" idx="0"/>
            </p:cNvCxnSpPr>
            <p:nvPr/>
          </p:nvCxnSpPr>
          <p:spPr>
            <a:xfrm flipV="1">
              <a:off x="2915684" y="2779300"/>
              <a:ext cx="255481" cy="1527818"/>
            </a:xfrm>
            <a:prstGeom prst="line">
              <a:avLst/>
            </a:prstGeom>
            <a:ln w="38100">
              <a:solidFill>
                <a:srgbClr val="73D5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원호 12">
              <a:extLst>
                <a:ext uri="{FF2B5EF4-FFF2-40B4-BE49-F238E27FC236}">
                  <a16:creationId xmlns:a16="http://schemas.microsoft.com/office/drawing/2014/main" id="{004377C4-2D10-58BA-BB9E-14DC5FCB03DB}"/>
                </a:ext>
              </a:extLst>
            </p:cNvPr>
            <p:cNvSpPr/>
            <p:nvPr/>
          </p:nvSpPr>
          <p:spPr>
            <a:xfrm rot="16200000">
              <a:off x="3170010" y="265306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73D5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B3DD657-13AD-D44D-45A6-F08B5C34B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294" y="2652037"/>
              <a:ext cx="1326695" cy="804"/>
            </a:xfrm>
            <a:prstGeom prst="line">
              <a:avLst/>
            </a:prstGeom>
            <a:ln w="38100">
              <a:solidFill>
                <a:srgbClr val="73D5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D26DD0-4830-B50D-6A42-172816128520}"/>
              </a:ext>
            </a:extLst>
          </p:cNvPr>
          <p:cNvGrpSpPr/>
          <p:nvPr/>
        </p:nvGrpSpPr>
        <p:grpSpPr>
          <a:xfrm>
            <a:off x="6453112" y="3986626"/>
            <a:ext cx="5708276" cy="2660263"/>
            <a:chOff x="3170010" y="2647351"/>
            <a:chExt cx="3329767" cy="1773508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9B63AB0-B95E-E65E-6F20-A79762CD6EB5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원호 16">
              <a:extLst>
                <a:ext uri="{FF2B5EF4-FFF2-40B4-BE49-F238E27FC236}">
                  <a16:creationId xmlns:a16="http://schemas.microsoft.com/office/drawing/2014/main" id="{50FEBD36-C221-8CB7-841D-626A3B1661D6}"/>
                </a:ext>
              </a:extLst>
            </p:cNvPr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A71C64B-1690-9545-D1B0-48E69AF3EB4F}"/>
                </a:ext>
              </a:extLst>
            </p:cNvPr>
            <p:cNvCxnSpPr>
              <a:cxnSpLocks/>
              <a:stCxn id="17" idx="0"/>
              <a:endCxn id="19" idx="0"/>
            </p:cNvCxnSpPr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원호 18">
              <a:extLst>
                <a:ext uri="{FF2B5EF4-FFF2-40B4-BE49-F238E27FC236}">
                  <a16:creationId xmlns:a16="http://schemas.microsoft.com/office/drawing/2014/main" id="{7EE2EBF6-0A9F-8907-F0C6-98DB6BBDF104}"/>
                </a:ext>
              </a:extLst>
            </p:cNvPr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B7E539D-DC9C-A46C-A2A3-4688E09B7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082" y="2647351"/>
              <a:ext cx="1326695" cy="804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BD4A710-ED01-6D5F-7C34-6FCD1D14033F}"/>
              </a:ext>
            </a:extLst>
          </p:cNvPr>
          <p:cNvGrpSpPr/>
          <p:nvPr/>
        </p:nvGrpSpPr>
        <p:grpSpPr>
          <a:xfrm>
            <a:off x="9673065" y="3983626"/>
            <a:ext cx="3676726" cy="2657447"/>
            <a:chOff x="6997751" y="2075490"/>
            <a:chExt cx="2144717" cy="1771631"/>
          </a:xfrm>
        </p:grpSpPr>
        <p:sp>
          <p:nvSpPr>
            <p:cNvPr id="52" name="원호 51">
              <a:extLst>
                <a:ext uri="{FF2B5EF4-FFF2-40B4-BE49-F238E27FC236}">
                  <a16:creationId xmlns:a16="http://schemas.microsoft.com/office/drawing/2014/main" id="{2DC9038D-A02F-5F81-D21B-B4D08DDCDC52}"/>
                </a:ext>
              </a:extLst>
            </p:cNvPr>
            <p:cNvSpPr/>
            <p:nvPr/>
          </p:nvSpPr>
          <p:spPr>
            <a:xfrm rot="16200000">
              <a:off x="8853543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85E5DC2-EB9F-482D-8066-30219019E2DA}"/>
                </a:ext>
              </a:extLst>
            </p:cNvPr>
            <p:cNvCxnSpPr>
              <a:cxnSpLocks/>
              <a:endCxn id="54" idx="2"/>
            </p:cNvCxnSpPr>
            <p:nvPr/>
          </p:nvCxnSpPr>
          <p:spPr>
            <a:xfrm flipV="1">
              <a:off x="6997751" y="3846279"/>
              <a:ext cx="1453532" cy="842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2E0D5548-647C-97AC-A5FE-26E634AB3E90}"/>
                </a:ext>
              </a:extLst>
            </p:cNvPr>
            <p:cNvSpPr/>
            <p:nvPr/>
          </p:nvSpPr>
          <p:spPr>
            <a:xfrm rot="5400000">
              <a:off x="8312948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800B7112-0F7B-DAC3-67AD-CE83D5BFE6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6254" y="2201722"/>
              <a:ext cx="255481" cy="1527818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F589F7-9C7C-85F9-1961-8D6CC103EAE3}"/>
              </a:ext>
            </a:extLst>
          </p:cNvPr>
          <p:cNvSpPr/>
          <p:nvPr/>
        </p:nvSpPr>
        <p:spPr>
          <a:xfrm>
            <a:off x="2992309" y="4076913"/>
            <a:ext cx="2457984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</a:t>
            </a:r>
            <a:r>
              <a:rPr lang="ko-KR" altLang="en-US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전처리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F4DFE9D-51C3-52BE-CD28-ECFDE26CDC41}"/>
              </a:ext>
            </a:extLst>
          </p:cNvPr>
          <p:cNvSpPr/>
          <p:nvPr/>
        </p:nvSpPr>
        <p:spPr>
          <a:xfrm>
            <a:off x="6401725" y="4076700"/>
            <a:ext cx="2457984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분석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9A1D381-64A9-628D-043A-0F4841E51DBA}"/>
              </a:ext>
            </a:extLst>
          </p:cNvPr>
          <p:cNvSpPr/>
          <p:nvPr/>
        </p:nvSpPr>
        <p:spPr>
          <a:xfrm>
            <a:off x="9807575" y="4088488"/>
            <a:ext cx="2457984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시각화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6A53116-F1FC-91EC-EAB7-AEE0E6B67B29}"/>
              </a:ext>
            </a:extLst>
          </p:cNvPr>
          <p:cNvSpPr/>
          <p:nvPr/>
        </p:nvSpPr>
        <p:spPr>
          <a:xfrm>
            <a:off x="13203109" y="4088488"/>
            <a:ext cx="2457984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통계 분석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76AF0C6-0D7C-2EF4-EB57-36501FEA2432}"/>
              </a:ext>
            </a:extLst>
          </p:cNvPr>
          <p:cNvSpPr/>
          <p:nvPr/>
        </p:nvSpPr>
        <p:spPr>
          <a:xfrm>
            <a:off x="4656362" y="3822910"/>
            <a:ext cx="383223" cy="383223"/>
          </a:xfrm>
          <a:prstGeom prst="ellipse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50" b="1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1650" b="1" dirty="0">
              <a:solidFill>
                <a:prstClr val="white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7C72815B-ADB9-D796-63AA-C5690C5D5009}"/>
              </a:ext>
            </a:extLst>
          </p:cNvPr>
          <p:cNvSpPr/>
          <p:nvPr/>
        </p:nvSpPr>
        <p:spPr>
          <a:xfrm>
            <a:off x="9480535" y="6436677"/>
            <a:ext cx="383223" cy="383223"/>
          </a:xfrm>
          <a:prstGeom prst="ellipse">
            <a:avLst/>
          </a:prstGeom>
          <a:solidFill>
            <a:srgbClr val="C9C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50" b="1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sz="1650" b="1" dirty="0">
              <a:solidFill>
                <a:prstClr val="white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21157BC-09E3-1D35-9CEA-6EF694377450}"/>
              </a:ext>
            </a:extLst>
          </p:cNvPr>
          <p:cNvGrpSpPr/>
          <p:nvPr/>
        </p:nvGrpSpPr>
        <p:grpSpPr>
          <a:xfrm rot="10800000">
            <a:off x="13108584" y="3983624"/>
            <a:ext cx="2739470" cy="2644257"/>
            <a:chOff x="10625816" y="4555975"/>
            <a:chExt cx="1597995" cy="1762838"/>
          </a:xfrm>
        </p:grpSpPr>
        <p:sp>
          <p:nvSpPr>
            <p:cNvPr id="66" name="원호 65">
              <a:extLst>
                <a:ext uri="{FF2B5EF4-FFF2-40B4-BE49-F238E27FC236}">
                  <a16:creationId xmlns:a16="http://schemas.microsoft.com/office/drawing/2014/main" id="{68D21844-7E69-01C5-F633-2AED7815E384}"/>
                </a:ext>
              </a:extLst>
            </p:cNvPr>
            <p:cNvSpPr/>
            <p:nvPr/>
          </p:nvSpPr>
          <p:spPr>
            <a:xfrm rot="16200000">
              <a:off x="10625817" y="4555975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73D5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F9A47E0-295A-CB14-804D-69704E01D1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4556724"/>
              <a:ext cx="1152000" cy="709"/>
            </a:xfrm>
            <a:prstGeom prst="line">
              <a:avLst/>
            </a:prstGeom>
            <a:ln w="38100">
              <a:solidFill>
                <a:srgbClr val="73D5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5161C313-EF5A-E79E-76C7-CEBDD32EAF4B}"/>
                </a:ext>
              </a:extLst>
            </p:cNvPr>
            <p:cNvCxnSpPr>
              <a:cxnSpLocks/>
              <a:endCxn id="77" idx="2"/>
            </p:cNvCxnSpPr>
            <p:nvPr/>
          </p:nvCxnSpPr>
          <p:spPr>
            <a:xfrm>
              <a:off x="10625818" y="4700438"/>
              <a:ext cx="53" cy="1469233"/>
            </a:xfrm>
            <a:prstGeom prst="line">
              <a:avLst/>
            </a:prstGeom>
            <a:ln w="38100">
              <a:solidFill>
                <a:srgbClr val="73D5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원호 76">
              <a:extLst>
                <a:ext uri="{FF2B5EF4-FFF2-40B4-BE49-F238E27FC236}">
                  <a16:creationId xmlns:a16="http://schemas.microsoft.com/office/drawing/2014/main" id="{143F77BA-A1B9-8ABD-64F0-41AC4EABEB82}"/>
                </a:ext>
              </a:extLst>
            </p:cNvPr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73D5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07A9260-B5C6-318D-90E4-D5C47594F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rgbClr val="73D5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타원 91">
            <a:extLst>
              <a:ext uri="{FF2B5EF4-FFF2-40B4-BE49-F238E27FC236}">
                <a16:creationId xmlns:a16="http://schemas.microsoft.com/office/drawing/2014/main" id="{E10C2FA9-64F7-E83F-5B68-BB4F72742A1D}"/>
              </a:ext>
            </a:extLst>
          </p:cNvPr>
          <p:cNvSpPr/>
          <p:nvPr/>
        </p:nvSpPr>
        <p:spPr>
          <a:xfrm>
            <a:off x="13242361" y="6425157"/>
            <a:ext cx="383223" cy="383223"/>
          </a:xfrm>
          <a:prstGeom prst="ellipse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3643B6C-2944-90E6-2826-4565F8C97650}"/>
              </a:ext>
            </a:extLst>
          </p:cNvPr>
          <p:cNvSpPr/>
          <p:nvPr/>
        </p:nvSpPr>
        <p:spPr>
          <a:xfrm>
            <a:off x="6116509" y="6428378"/>
            <a:ext cx="383223" cy="383223"/>
          </a:xfrm>
          <a:prstGeom prst="ellipse">
            <a:avLst/>
          </a:prstGeom>
          <a:solidFill>
            <a:srgbClr val="C9C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50" b="1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sz="1650" b="1" dirty="0">
              <a:solidFill>
                <a:prstClr val="white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4" name="그래픽 93">
            <a:extLst>
              <a:ext uri="{FF2B5EF4-FFF2-40B4-BE49-F238E27FC236}">
                <a16:creationId xmlns:a16="http://schemas.microsoft.com/office/drawing/2014/main" id="{11EFBBB5-1623-E969-C68B-167DA67BA0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4109" y="5758915"/>
            <a:ext cx="2261382" cy="648547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BF1C790E-E588-23C5-DC96-DA15D95E29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6285" y="5225515"/>
            <a:ext cx="2304521" cy="553085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D494F917-D35B-9C02-6BCE-58A1CD53C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67916" y="4920715"/>
            <a:ext cx="2315193" cy="68383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94C0B33-B046-38DD-089B-4B18234BA91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779" y="4844515"/>
            <a:ext cx="935124" cy="721274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155F8A40-D307-A359-05C6-118C6D3E90F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05047" y="5530315"/>
            <a:ext cx="2049462" cy="828293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12C8F7DA-D120-15F3-87D8-673C534B7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4516" y="4920715"/>
            <a:ext cx="2315193" cy="683831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2FCBE97E-FE2B-80FD-209C-AB98D0CA39F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81647" y="5536679"/>
            <a:ext cx="2049462" cy="828293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A14B9C44-B06A-4D57-7E25-6CE599F19B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97716" y="5694677"/>
            <a:ext cx="2315193" cy="683831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1CCD190D-3FD8-DA50-F7AA-D25105B328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98221" y="4768315"/>
            <a:ext cx="1913383" cy="565150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C04729D-4030-5EE2-5D57-9C180169ACE8}"/>
              </a:ext>
            </a:extLst>
          </p:cNvPr>
          <p:cNvCxnSpPr>
            <a:cxnSpLocks/>
          </p:cNvCxnSpPr>
          <p:nvPr/>
        </p:nvCxnSpPr>
        <p:spPr>
          <a:xfrm>
            <a:off x="1817556" y="1291590"/>
            <a:ext cx="2124146" cy="0"/>
          </a:xfrm>
          <a:prstGeom prst="line">
            <a:avLst/>
          </a:prstGeom>
          <a:ln w="38100" cmpd="sng">
            <a:solidFill>
              <a:srgbClr val="42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988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CA795-53A6-8EE9-A3CE-5C262A0EBD29}"/>
              </a:ext>
            </a:extLst>
          </p:cNvPr>
          <p:cNvSpPr/>
          <p:nvPr/>
        </p:nvSpPr>
        <p:spPr>
          <a:xfrm>
            <a:off x="0" y="-190500"/>
            <a:ext cx="855617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01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1E9BD97-A2AD-4D8F-E58A-E691650E8FAC}"/>
              </a:ext>
            </a:extLst>
          </p:cNvPr>
          <p:cNvGrpSpPr/>
          <p:nvPr/>
        </p:nvGrpSpPr>
        <p:grpSpPr>
          <a:xfrm rot="5400000">
            <a:off x="-388477" y="2777257"/>
            <a:ext cx="1628033" cy="874120"/>
            <a:chOff x="5676891" y="3190875"/>
            <a:chExt cx="833446" cy="471487"/>
          </a:xfrm>
          <a:solidFill>
            <a:schemeClr val="bg1"/>
          </a:solidFill>
        </p:grpSpPr>
        <p:sp>
          <p:nvSpPr>
            <p:cNvPr id="69" name="그래픽 22" descr="전기차 단색으로 채워진">
              <a:extLst>
                <a:ext uri="{FF2B5EF4-FFF2-40B4-BE49-F238E27FC236}">
                  <a16:creationId xmlns:a16="http://schemas.microsoft.com/office/drawing/2014/main" id="{2A43474C-9116-EC7C-0826-0C80D76C0933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0" name="그래픽 22" descr="전기차 단색으로 채워진">
              <a:extLst>
                <a:ext uri="{FF2B5EF4-FFF2-40B4-BE49-F238E27FC236}">
                  <a16:creationId xmlns:a16="http://schemas.microsoft.com/office/drawing/2014/main" id="{D150B9D1-880D-B1B4-CC35-7B9485C67C1D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71" name="그래픽 22" descr="전기차 단색으로 채워진">
              <a:extLst>
                <a:ext uri="{FF2B5EF4-FFF2-40B4-BE49-F238E27FC236}">
                  <a16:creationId xmlns:a16="http://schemas.microsoft.com/office/drawing/2014/main" id="{561C3E7B-B484-5A3C-E2A7-496151F8C667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72" name="Object 2">
            <a:extLst>
              <a:ext uri="{FF2B5EF4-FFF2-40B4-BE49-F238E27FC236}">
                <a16:creationId xmlns:a16="http://schemas.microsoft.com/office/drawing/2014/main" id="{308106F3-97A1-C5DC-64FB-96F90C6FA3FF}"/>
              </a:ext>
            </a:extLst>
          </p:cNvPr>
          <p:cNvSpPr txBox="1"/>
          <p:nvPr/>
        </p:nvSpPr>
        <p:spPr>
          <a:xfrm>
            <a:off x="1067733" y="1535736"/>
            <a:ext cx="5028350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데이터 출처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:a16="http://schemas.microsoft.com/office/drawing/2014/main" id="{8DC17979-972E-5805-82FD-66CD60F89F27}"/>
              </a:ext>
            </a:extLst>
          </p:cNvPr>
          <p:cNvSpPr txBox="1"/>
          <p:nvPr/>
        </p:nvSpPr>
        <p:spPr>
          <a:xfrm>
            <a:off x="1067733" y="986962"/>
            <a:ext cx="1992205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4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725F186-B1AF-85D2-38B4-FDD97AA9CF19}"/>
              </a:ext>
            </a:extLst>
          </p:cNvPr>
          <p:cNvCxnSpPr>
            <a:cxnSpLocks/>
          </p:cNvCxnSpPr>
          <p:nvPr/>
        </p:nvCxnSpPr>
        <p:spPr>
          <a:xfrm>
            <a:off x="1817556" y="1291590"/>
            <a:ext cx="2124146" cy="0"/>
          </a:xfrm>
          <a:prstGeom prst="line">
            <a:avLst/>
          </a:prstGeom>
          <a:ln w="38100" cmpd="sng">
            <a:solidFill>
              <a:srgbClr val="42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B6108356-0B50-EC43-6568-B2FF8A72F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219" y="2619443"/>
            <a:ext cx="16202902" cy="2242042"/>
          </a:xfrm>
          <a:custGeom>
            <a:avLst/>
            <a:gdLst>
              <a:gd name="connsiteX0" fmla="*/ 0 w 16202902"/>
              <a:gd name="connsiteY0" fmla="*/ 0 h 2242042"/>
              <a:gd name="connsiteX1" fmla="*/ 16202902 w 16202902"/>
              <a:gd name="connsiteY1" fmla="*/ 0 h 2242042"/>
              <a:gd name="connsiteX2" fmla="*/ 16202902 w 16202902"/>
              <a:gd name="connsiteY2" fmla="*/ 2242042 h 2242042"/>
              <a:gd name="connsiteX3" fmla="*/ 0 w 16202902"/>
              <a:gd name="connsiteY3" fmla="*/ 2242042 h 2242042"/>
              <a:gd name="connsiteX4" fmla="*/ 0 w 16202902"/>
              <a:gd name="connsiteY4" fmla="*/ 0 h 2242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2902" h="2242042" fill="none" extrusionOk="0">
                <a:moveTo>
                  <a:pt x="0" y="0"/>
                </a:moveTo>
                <a:cubicBezTo>
                  <a:pt x="7523269" y="-49533"/>
                  <a:pt x="13549021" y="-14809"/>
                  <a:pt x="16202902" y="0"/>
                </a:cubicBezTo>
                <a:cubicBezTo>
                  <a:pt x="16290541" y="784830"/>
                  <a:pt x="16130223" y="1463445"/>
                  <a:pt x="16202902" y="2242042"/>
                </a:cubicBezTo>
                <a:cubicBezTo>
                  <a:pt x="12474749" y="2193811"/>
                  <a:pt x="7731197" y="2326497"/>
                  <a:pt x="0" y="2242042"/>
                </a:cubicBezTo>
                <a:cubicBezTo>
                  <a:pt x="-38581" y="1978365"/>
                  <a:pt x="63341" y="1058472"/>
                  <a:pt x="0" y="0"/>
                </a:cubicBezTo>
                <a:close/>
              </a:path>
              <a:path w="16202902" h="2242042" stroke="0" extrusionOk="0">
                <a:moveTo>
                  <a:pt x="0" y="0"/>
                </a:moveTo>
                <a:cubicBezTo>
                  <a:pt x="2859305" y="118645"/>
                  <a:pt x="9265748" y="116012"/>
                  <a:pt x="16202902" y="0"/>
                </a:cubicBezTo>
                <a:cubicBezTo>
                  <a:pt x="16070020" y="858392"/>
                  <a:pt x="16287853" y="1241836"/>
                  <a:pt x="16202902" y="2242042"/>
                </a:cubicBezTo>
                <a:cubicBezTo>
                  <a:pt x="10808610" y="2376642"/>
                  <a:pt x="2788651" y="2084846"/>
                  <a:pt x="0" y="2242042"/>
                </a:cubicBezTo>
                <a:cubicBezTo>
                  <a:pt x="-20187" y="1243317"/>
                  <a:pt x="-152480" y="1033500"/>
                  <a:pt x="0" y="0"/>
                </a:cubicBezTo>
                <a:close/>
              </a:path>
            </a:pathLst>
          </a:custGeom>
          <a:ln w="19050">
            <a:solidFill>
              <a:srgbClr val="425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2E347A8-1D3D-51DE-E516-C27FD7EC1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00" y="6432152"/>
            <a:ext cx="16202902" cy="2198593"/>
          </a:xfrm>
          <a:custGeom>
            <a:avLst/>
            <a:gdLst>
              <a:gd name="connsiteX0" fmla="*/ 0 w 16202902"/>
              <a:gd name="connsiteY0" fmla="*/ 0 h 2198593"/>
              <a:gd name="connsiteX1" fmla="*/ 16202902 w 16202902"/>
              <a:gd name="connsiteY1" fmla="*/ 0 h 2198593"/>
              <a:gd name="connsiteX2" fmla="*/ 16202902 w 16202902"/>
              <a:gd name="connsiteY2" fmla="*/ 2198593 h 2198593"/>
              <a:gd name="connsiteX3" fmla="*/ 0 w 16202902"/>
              <a:gd name="connsiteY3" fmla="*/ 2198593 h 2198593"/>
              <a:gd name="connsiteX4" fmla="*/ 0 w 16202902"/>
              <a:gd name="connsiteY4" fmla="*/ 0 h 219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2902" h="2198593" fill="none" extrusionOk="0">
                <a:moveTo>
                  <a:pt x="0" y="0"/>
                </a:moveTo>
                <a:cubicBezTo>
                  <a:pt x="7523269" y="-49533"/>
                  <a:pt x="13549021" y="-14809"/>
                  <a:pt x="16202902" y="0"/>
                </a:cubicBezTo>
                <a:cubicBezTo>
                  <a:pt x="16290541" y="914311"/>
                  <a:pt x="16130223" y="1621677"/>
                  <a:pt x="16202902" y="2198593"/>
                </a:cubicBezTo>
                <a:cubicBezTo>
                  <a:pt x="12474749" y="2150362"/>
                  <a:pt x="7731197" y="2283048"/>
                  <a:pt x="0" y="2198593"/>
                </a:cubicBezTo>
                <a:cubicBezTo>
                  <a:pt x="-38581" y="1814676"/>
                  <a:pt x="63341" y="829866"/>
                  <a:pt x="0" y="0"/>
                </a:cubicBezTo>
                <a:close/>
              </a:path>
              <a:path w="16202902" h="2198593" stroke="0" extrusionOk="0">
                <a:moveTo>
                  <a:pt x="0" y="0"/>
                </a:moveTo>
                <a:cubicBezTo>
                  <a:pt x="2859305" y="118645"/>
                  <a:pt x="9265748" y="116012"/>
                  <a:pt x="16202902" y="0"/>
                </a:cubicBezTo>
                <a:cubicBezTo>
                  <a:pt x="16070020" y="636744"/>
                  <a:pt x="16287853" y="1687230"/>
                  <a:pt x="16202902" y="2198593"/>
                </a:cubicBezTo>
                <a:cubicBezTo>
                  <a:pt x="10808610" y="2333193"/>
                  <a:pt x="2788651" y="2041397"/>
                  <a:pt x="0" y="2198593"/>
                </a:cubicBezTo>
                <a:cubicBezTo>
                  <a:pt x="-20187" y="1538875"/>
                  <a:pt x="-152480" y="536975"/>
                  <a:pt x="0" y="0"/>
                </a:cubicBezTo>
                <a:close/>
              </a:path>
            </a:pathLst>
          </a:custGeom>
          <a:ln w="15875">
            <a:solidFill>
              <a:srgbClr val="425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45321A6-7C6D-318D-9B0C-BA778B8C02F9}"/>
              </a:ext>
            </a:extLst>
          </p:cNvPr>
          <p:cNvSpPr txBox="1"/>
          <p:nvPr/>
        </p:nvSpPr>
        <p:spPr>
          <a:xfrm>
            <a:off x="1291700" y="4861485"/>
            <a:ext cx="554991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한국전력공사</a:t>
            </a:r>
            <a: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_</a:t>
            </a:r>
            <a:r>
              <a:rPr lang="ko-KR" altLang="en-US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전기차 충전소 </a:t>
            </a:r>
            <a:r>
              <a:rPr lang="ko-KR" altLang="en-US" sz="18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충전량</a:t>
            </a:r>
            <a: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_20220330.csv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전기차충전소</a:t>
            </a:r>
            <a: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_220329.xlsx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한국전력공사</a:t>
            </a:r>
            <a: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_</a:t>
            </a:r>
            <a:r>
              <a:rPr lang="ko-KR" altLang="en-US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지역별 전기차 현황정보</a:t>
            </a:r>
            <a: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_20220429.csv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67C9CB-E1DC-F044-89A9-DA87B2E05952}"/>
              </a:ext>
            </a:extLst>
          </p:cNvPr>
          <p:cNvSpPr txBox="1"/>
          <p:nvPr/>
        </p:nvSpPr>
        <p:spPr>
          <a:xfrm>
            <a:off x="1261219" y="8630745"/>
            <a:ext cx="5103833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IEA-EV-</a:t>
            </a:r>
            <a:r>
              <a:rPr lang="en-US" altLang="ko-KR" sz="18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dataEV</a:t>
            </a:r>
            <a: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stockCarsHistorical.csv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IEA-EV-</a:t>
            </a:r>
            <a:r>
              <a:rPr lang="en-US" altLang="ko-KR" sz="18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dataEV</a:t>
            </a:r>
            <a: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charging pointsHistorical.csv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121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243B7C9-AB01-0C92-64DF-8F24D781F0E5}"/>
              </a:ext>
            </a:extLst>
          </p:cNvPr>
          <p:cNvSpPr/>
          <p:nvPr/>
        </p:nvSpPr>
        <p:spPr>
          <a:xfrm>
            <a:off x="-76200" y="-190500"/>
            <a:ext cx="8229600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2"/>
          <p:cNvSpPr txBox="1"/>
          <p:nvPr/>
        </p:nvSpPr>
        <p:spPr>
          <a:xfrm>
            <a:off x="457200" y="5382139"/>
            <a:ext cx="10058399" cy="63248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500" dirty="0">
                <a:solidFill>
                  <a:srgbClr val="4250A0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  <a:cs typeface="Jalnan OTF" pitchFamily="34" charset="0"/>
              </a:rPr>
              <a:t>02</a:t>
            </a:r>
            <a:endParaRPr lang="en-US" dirty="0">
              <a:solidFill>
                <a:srgbClr val="4250A0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24200" y="4064409"/>
            <a:ext cx="39624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6000" dirty="0">
                <a:solidFill>
                  <a:srgbClr val="FFFFFF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서론</a:t>
            </a:r>
            <a:endParaRPr lang="en-US" sz="2800" dirty="0"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97656" y="2853790"/>
            <a:ext cx="670934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S-Core Dream 6 Bold" pitchFamily="34" charset="0"/>
              </a:rPr>
              <a:t>2-1 </a:t>
            </a:r>
            <a:r>
              <a:rPr lang="ko-KR" altLang="en-US" sz="5400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S-Core Dream 6 Bold" pitchFamily="34" charset="0"/>
              </a:rPr>
              <a:t>우리나라 현황</a:t>
            </a:r>
            <a:endParaRPr lang="en-US" sz="4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1197656" y="2531090"/>
            <a:ext cx="3489293" cy="35800"/>
            <a:chOff x="12666667" y="7139714"/>
            <a:chExt cx="3489293" cy="358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7139714"/>
              <a:ext cx="3489293" cy="35800"/>
            </a:xfrm>
            <a:prstGeom prst="rect">
              <a:avLst/>
            </a:prstGeom>
          </p:spPr>
        </p:pic>
      </p:grpSp>
      <p:sp>
        <p:nvSpPr>
          <p:cNvPr id="7" name="Object 4">
            <a:extLst>
              <a:ext uri="{FF2B5EF4-FFF2-40B4-BE49-F238E27FC236}">
                <a16:creationId xmlns:a16="http://schemas.microsoft.com/office/drawing/2014/main" id="{6BD0370D-7D7A-DC57-7FD9-327F91A6CAF0}"/>
              </a:ext>
            </a:extLst>
          </p:cNvPr>
          <p:cNvSpPr txBox="1"/>
          <p:nvPr/>
        </p:nvSpPr>
        <p:spPr>
          <a:xfrm>
            <a:off x="11197656" y="4673660"/>
            <a:ext cx="670934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S-Core Dream 6 Bold" pitchFamily="34" charset="0"/>
              </a:rPr>
              <a:t>2-2 </a:t>
            </a:r>
            <a:r>
              <a:rPr lang="ko-KR" altLang="en-US" sz="5400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S-Core Dream 6 Bold" pitchFamily="34" charset="0"/>
              </a:rPr>
              <a:t>해외 현황</a:t>
            </a:r>
            <a:endParaRPr lang="en-US" sz="4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B45A2FDB-D29E-5CD3-EE68-A77435D81E30}"/>
              </a:ext>
            </a:extLst>
          </p:cNvPr>
          <p:cNvGrpSpPr/>
          <p:nvPr/>
        </p:nvGrpSpPr>
        <p:grpSpPr>
          <a:xfrm>
            <a:off x="11173627" y="4192250"/>
            <a:ext cx="3489293" cy="35800"/>
            <a:chOff x="12666667" y="7139714"/>
            <a:chExt cx="3489293" cy="35800"/>
          </a:xfrm>
        </p:grpSpPr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FA82262E-96D6-2E58-67BB-D10D0E50D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7139714"/>
              <a:ext cx="3489293" cy="3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613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CA795-53A6-8EE9-A3CE-5C262A0EBD29}"/>
              </a:ext>
            </a:extLst>
          </p:cNvPr>
          <p:cNvSpPr/>
          <p:nvPr/>
        </p:nvSpPr>
        <p:spPr>
          <a:xfrm>
            <a:off x="0" y="-190500"/>
            <a:ext cx="855617" cy="10815348"/>
          </a:xfrm>
          <a:prstGeom prst="rect">
            <a:avLst/>
          </a:prstGeom>
          <a:solidFill>
            <a:srgbClr val="73D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02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서론 </a:t>
            </a:r>
          </a:p>
        </p:txBody>
      </p:sp>
      <p:sp>
        <p:nvSpPr>
          <p:cNvPr id="72" name="Object 2">
            <a:extLst>
              <a:ext uri="{FF2B5EF4-FFF2-40B4-BE49-F238E27FC236}">
                <a16:creationId xmlns:a16="http://schemas.microsoft.com/office/drawing/2014/main" id="{308106F3-97A1-C5DC-64FB-96F90C6FA3FF}"/>
              </a:ext>
            </a:extLst>
          </p:cNvPr>
          <p:cNvSpPr txBox="1"/>
          <p:nvPr/>
        </p:nvSpPr>
        <p:spPr>
          <a:xfrm>
            <a:off x="1067733" y="1535736"/>
            <a:ext cx="7029662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  <a:cs typeface="Jalnan OTF" pitchFamily="34" charset="0"/>
              </a:rPr>
              <a:t>우리나라 전기차 인프라 현황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sp>
        <p:nvSpPr>
          <p:cNvPr id="73" name="Object 3">
            <a:extLst>
              <a:ext uri="{FF2B5EF4-FFF2-40B4-BE49-F238E27FC236}">
                <a16:creationId xmlns:a16="http://schemas.microsoft.com/office/drawing/2014/main" id="{8DC17979-972E-5805-82FD-66CD60F89F27}"/>
              </a:ext>
            </a:extLst>
          </p:cNvPr>
          <p:cNvSpPr txBox="1"/>
          <p:nvPr/>
        </p:nvSpPr>
        <p:spPr>
          <a:xfrm>
            <a:off x="1067733" y="986962"/>
            <a:ext cx="1992205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4250A0"/>
                </a:solidFill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1</a:t>
            </a:r>
            <a:endParaRPr lang="en-US" dirty="0">
              <a:solidFill>
                <a:srgbClr val="4250A0"/>
              </a:solidFill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CB661E-A70D-1237-05D1-296D62E07330}"/>
              </a:ext>
            </a:extLst>
          </p:cNvPr>
          <p:cNvGrpSpPr/>
          <p:nvPr/>
        </p:nvGrpSpPr>
        <p:grpSpPr>
          <a:xfrm rot="5400000">
            <a:off x="-387034" y="4292272"/>
            <a:ext cx="1628033" cy="874120"/>
            <a:chOff x="5676891" y="3190875"/>
            <a:chExt cx="833446" cy="471487"/>
          </a:xfrm>
          <a:solidFill>
            <a:schemeClr val="bg1"/>
          </a:solidFill>
        </p:grpSpPr>
        <p:sp>
          <p:nvSpPr>
            <p:cNvPr id="7" name="그래픽 22" descr="전기차 단색으로 채워진">
              <a:extLst>
                <a:ext uri="{FF2B5EF4-FFF2-40B4-BE49-F238E27FC236}">
                  <a16:creationId xmlns:a16="http://schemas.microsoft.com/office/drawing/2014/main" id="{A08E37C6-2030-DE1D-7C09-57ED19734394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8" name="그래픽 22" descr="전기차 단색으로 채워진">
              <a:extLst>
                <a:ext uri="{FF2B5EF4-FFF2-40B4-BE49-F238E27FC236}">
                  <a16:creationId xmlns:a16="http://schemas.microsoft.com/office/drawing/2014/main" id="{2063B14F-03A6-8722-3BFA-BE3B782C9202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그래픽 22" descr="전기차 단색으로 채워진">
              <a:extLst>
                <a:ext uri="{FF2B5EF4-FFF2-40B4-BE49-F238E27FC236}">
                  <a16:creationId xmlns:a16="http://schemas.microsoft.com/office/drawing/2014/main" id="{CF30173D-3446-FD9C-6841-5AE13E8A600F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chemeClr val="tx2"/>
                </a:solidFill>
              </a:endParaRP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35BB59C-98E2-75A4-32D0-249A81DA3523}"/>
              </a:ext>
            </a:extLst>
          </p:cNvPr>
          <p:cNvCxnSpPr>
            <a:cxnSpLocks/>
          </p:cNvCxnSpPr>
          <p:nvPr/>
        </p:nvCxnSpPr>
        <p:spPr>
          <a:xfrm>
            <a:off x="1817556" y="1291590"/>
            <a:ext cx="2124146" cy="0"/>
          </a:xfrm>
          <a:prstGeom prst="line">
            <a:avLst/>
          </a:prstGeom>
          <a:ln w="38100" cmpd="sng">
            <a:solidFill>
              <a:srgbClr val="42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0ABAF82-900F-154C-F079-F64ABF1AA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073418"/>
            <a:ext cx="7798526" cy="4549140"/>
          </a:xfrm>
          <a:prstGeom prst="rect">
            <a:avLst/>
          </a:prstGeom>
        </p:spPr>
      </p:pic>
      <p:sp>
        <p:nvSpPr>
          <p:cNvPr id="3" name="Object 27">
            <a:extLst>
              <a:ext uri="{FF2B5EF4-FFF2-40B4-BE49-F238E27FC236}">
                <a16:creationId xmlns:a16="http://schemas.microsoft.com/office/drawing/2014/main" id="{825868E4-6894-0EAE-1DAF-C71C8768C506}"/>
              </a:ext>
            </a:extLst>
          </p:cNvPr>
          <p:cNvSpPr txBox="1"/>
          <p:nvPr/>
        </p:nvSpPr>
        <p:spPr>
          <a:xfrm>
            <a:off x="6477000" y="7886700"/>
            <a:ext cx="7798527" cy="1147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전기차 인프라 환경이 좋지 않다고 가정하였으나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충전기 </a:t>
            </a:r>
            <a:r>
              <a:rPr lang="en-US" altLang="ko-KR" sz="24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r>
              <a:rPr lang="ko-KR" altLang="en-US" sz="24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대당 전기차 약 </a:t>
            </a:r>
            <a:r>
              <a:rPr lang="en-US" altLang="ko-KR" sz="24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2.6</a:t>
            </a:r>
            <a:r>
              <a:rPr lang="ko-KR" altLang="en-US" sz="2400" b="1" dirty="0">
                <a:solidFill>
                  <a:srgbClr val="425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 충전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가능함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92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3 -0.15062 L -6.94444E-7 -2.22222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" y="75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4395</TotalTime>
  <Words>1162</Words>
  <Application>Microsoft Office PowerPoint</Application>
  <PresentationFormat>사용자 지정</PresentationFormat>
  <Paragraphs>324</Paragraphs>
  <Slides>33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서평원 꺾깎체 TTF</vt:lpstr>
      <vt:lpstr>Arial</vt:lpstr>
      <vt:lpstr>G마켓 산스 TTF Light</vt:lpstr>
      <vt:lpstr>G마켓 산스 TTF Medium</vt:lpstr>
      <vt:lpstr>나눔스퀘어라운드 Regular</vt:lpstr>
      <vt:lpstr>맑은 고딕</vt:lpstr>
      <vt:lpstr>Y콤퓨타체</vt:lpstr>
      <vt:lpstr>레시피코리아 Medium</vt:lpstr>
      <vt:lpstr>Calibri</vt:lpstr>
      <vt:lpstr>나눔스퀘어라운드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Park Juhyun</cp:lastModifiedBy>
  <cp:revision>40</cp:revision>
  <dcterms:created xsi:type="dcterms:W3CDTF">2022-11-22T09:24:44Z</dcterms:created>
  <dcterms:modified xsi:type="dcterms:W3CDTF">2022-12-01T05:04:28Z</dcterms:modified>
</cp:coreProperties>
</file>